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321" r:id="rId3"/>
    <p:sldId id="343" r:id="rId4"/>
    <p:sldId id="332" r:id="rId5"/>
    <p:sldId id="333" r:id="rId6"/>
    <p:sldId id="334" r:id="rId7"/>
    <p:sldId id="335" r:id="rId8"/>
    <p:sldId id="346" r:id="rId9"/>
    <p:sldId id="303" r:id="rId10"/>
    <p:sldId id="326" r:id="rId11"/>
    <p:sldId id="302" r:id="rId12"/>
    <p:sldId id="289" r:id="rId13"/>
    <p:sldId id="345" r:id="rId14"/>
    <p:sldId id="330" r:id="rId15"/>
    <p:sldId id="337" r:id="rId16"/>
    <p:sldId id="338" r:id="rId17"/>
    <p:sldId id="344" r:id="rId18"/>
    <p:sldId id="323" r:id="rId19"/>
    <p:sldId id="341" r:id="rId20"/>
    <p:sldId id="325" r:id="rId21"/>
    <p:sldId id="300" r:id="rId22"/>
    <p:sldId id="339" r:id="rId23"/>
    <p:sldId id="340" r:id="rId24"/>
    <p:sldId id="276" r:id="rId25"/>
  </p:sldIdLst>
  <p:sldSz cx="9361488" cy="7200900"/>
  <p:notesSz cx="6797675" cy="9928225"/>
  <p:defaultTextStyle>
    <a:defPPr>
      <a:defRPr lang="ru-RU"/>
    </a:defPPr>
    <a:lvl1pPr marL="0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3202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46404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19606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92808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66010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39212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12414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785616" algn="l" defTabSz="94640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4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9" autoAdjust="0"/>
    <p:restoredTop sz="94667" autoAdjust="0"/>
  </p:normalViewPr>
  <p:slideViewPr>
    <p:cSldViewPr>
      <p:cViewPr varScale="1">
        <p:scale>
          <a:sx n="64" d="100"/>
          <a:sy n="64" d="100"/>
        </p:scale>
        <p:origin x="-1296" y="-68"/>
      </p:cViewPr>
      <p:guideLst>
        <p:guide orient="horz" pos="2268"/>
        <p:guide pos="29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8050795545573055E-2"/>
          <c:y val="2.863013334279027E-2"/>
          <c:w val="0.90194920445442694"/>
          <c:h val="0.8473282155085165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 из бюджета автономного округа, тыс.рублей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055773995365935E-2"/>
                  <c:y val="-0.11755218871682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533369516971699E-2"/>
                  <c:y val="-0.11394552675348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3417160701311045E-2"/>
                  <c:y val="-9.98448671165237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4894740570565588E-2"/>
                  <c:y val="-8.75000000000000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Массовая физическая культура</c:v>
                </c:pt>
                <c:pt idx="1">
                  <c:v>Спорт высших достижений</c:v>
                </c:pt>
                <c:pt idx="2">
                  <c:v>Текущая деятельность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1199581.6000000001</c:v>
                </c:pt>
                <c:pt idx="1">
                  <c:v>2308527.1</c:v>
                </c:pt>
                <c:pt idx="2">
                  <c:v>1755299.1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box"/>
        <c:axId val="125437056"/>
        <c:axId val="5665152"/>
        <c:axId val="0"/>
      </c:bar3DChart>
      <c:catAx>
        <c:axId val="125437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5665152"/>
        <c:crosses val="autoZero"/>
        <c:auto val="1"/>
        <c:lblAlgn val="ctr"/>
        <c:lblOffset val="100"/>
        <c:noMultiLvlLbl val="0"/>
      </c:catAx>
      <c:valAx>
        <c:axId val="56651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25437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 dirty="0" smtClean="0"/>
              <a:t>ВЫПЛАТА ЕДИНОВРЕМЕННЫХ СТИПЕНДИЙ, </a:t>
            </a:r>
            <a:r>
              <a:rPr lang="ru-RU" b="0" dirty="0"/>
              <a:t>человек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тренеры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197397439705223E-3"/>
                  <c:y val="-1.6937582246822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59219231911567E-3"/>
                  <c:y val="-2.1776891460200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59219231911567E-3"/>
                  <c:y val="-2.1776891460200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286</c:v>
                </c:pt>
                <c:pt idx="1">
                  <c:v>300</c:v>
                </c:pt>
                <c:pt idx="2">
                  <c:v>266</c:v>
                </c:pt>
                <c:pt idx="3">
                  <c:v>219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спортсмены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197397439705223E-3"/>
                  <c:y val="-1.693758224682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89589758820893E-3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776576957347E-2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510</c:v>
                </c:pt>
                <c:pt idx="1">
                  <c:v>420</c:v>
                </c:pt>
                <c:pt idx="2">
                  <c:v>407</c:v>
                </c:pt>
                <c:pt idx="3">
                  <c:v>376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796</c:v>
                </c:pt>
                <c:pt idx="1">
                  <c:v>720</c:v>
                </c:pt>
                <c:pt idx="2">
                  <c:v>673</c:v>
                </c:pt>
                <c:pt idx="3">
                  <c:v>595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8731648"/>
        <c:axId val="158741632"/>
        <c:axId val="158428672"/>
      </c:bar3DChart>
      <c:catAx>
        <c:axId val="158731648"/>
        <c:scaling>
          <c:orientation val="minMax"/>
        </c:scaling>
        <c:delete val="0"/>
        <c:axPos val="b"/>
        <c:majorTickMark val="out"/>
        <c:minorTickMark val="none"/>
        <c:tickLblPos val="nextTo"/>
        <c:crossAx val="158741632"/>
        <c:crosses val="autoZero"/>
        <c:auto val="1"/>
        <c:lblAlgn val="ctr"/>
        <c:lblOffset val="100"/>
        <c:noMultiLvlLbl val="0"/>
      </c:catAx>
      <c:valAx>
        <c:axId val="158741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731648"/>
        <c:crosses val="autoZero"/>
        <c:crossBetween val="between"/>
      </c:valAx>
      <c:serAx>
        <c:axId val="158428672"/>
        <c:scaling>
          <c:orientation val="minMax"/>
        </c:scaling>
        <c:delete val="0"/>
        <c:axPos val="b"/>
        <c:majorTickMark val="out"/>
        <c:minorTickMark val="none"/>
        <c:tickLblPos val="nextTo"/>
        <c:crossAx val="158741632"/>
        <c:crosses val="autoZero"/>
      </c:ser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accent2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b="0" dirty="0" smtClean="0"/>
              <a:t>СУММЫ ВЫПЛАТ СТИПЕНДИЙ,</a:t>
            </a:r>
          </a:p>
          <a:p>
            <a:pPr>
              <a:defRPr/>
            </a:pPr>
            <a:r>
              <a:rPr lang="ru-RU" b="0" dirty="0" smtClean="0"/>
              <a:t> </a:t>
            </a:r>
            <a:r>
              <a:rPr lang="ru-RU" b="0" dirty="0" err="1"/>
              <a:t>тыс.рублей</a:t>
            </a:r>
            <a:endParaRPr lang="ru-RU" b="0" dirty="0"/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ежемесячные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197397439705223E-3"/>
                  <c:y val="-1.6937582246822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512094513273072E-3"/>
                  <c:y val="-3.8311715364959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592368653193001E-3"/>
                  <c:y val="-1.62655538273524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32222.5</c:v>
                </c:pt>
                <c:pt idx="1">
                  <c:v>37115.5</c:v>
                </c:pt>
                <c:pt idx="2">
                  <c:v>54119.5</c:v>
                </c:pt>
                <c:pt idx="3">
                  <c:v>51984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единовременные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197397439705223E-3"/>
                  <c:y val="-1.693758224682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89589758820893E-3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776576957347E-2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46402.5</c:v>
                </c:pt>
                <c:pt idx="1">
                  <c:v>73484.5</c:v>
                </c:pt>
                <c:pt idx="2">
                  <c:v>82693.600000000006</c:v>
                </c:pt>
                <c:pt idx="3">
                  <c:v>58541.9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45751808"/>
        <c:axId val="245753344"/>
        <c:axId val="158774592"/>
      </c:bar3DChart>
      <c:catAx>
        <c:axId val="245751808"/>
        <c:scaling>
          <c:orientation val="minMax"/>
        </c:scaling>
        <c:delete val="0"/>
        <c:axPos val="b"/>
        <c:majorTickMark val="out"/>
        <c:minorTickMark val="none"/>
        <c:tickLblPos val="nextTo"/>
        <c:crossAx val="245753344"/>
        <c:crosses val="autoZero"/>
        <c:auto val="1"/>
        <c:lblAlgn val="ctr"/>
        <c:lblOffset val="100"/>
        <c:noMultiLvlLbl val="0"/>
      </c:catAx>
      <c:valAx>
        <c:axId val="24575334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crossAx val="245751808"/>
        <c:crosses val="autoZero"/>
        <c:crossBetween val="between"/>
      </c:valAx>
      <c:serAx>
        <c:axId val="158774592"/>
        <c:scaling>
          <c:orientation val="minMax"/>
        </c:scaling>
        <c:delete val="0"/>
        <c:axPos val="b"/>
        <c:majorTickMark val="out"/>
        <c:minorTickMark val="none"/>
        <c:tickLblPos val="nextTo"/>
        <c:crossAx val="245753344"/>
        <c:crosses val="autoZero"/>
      </c:ser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accent2">
              <a:lumMod val="50000"/>
            </a:schemeClr>
          </a:solidFill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/>
            </a:pPr>
            <a:r>
              <a:rPr lang="ru-RU" sz="1400" b="0" dirty="0" smtClean="0"/>
              <a:t>ЗАВОЕВАНО МЕДАЛЕЙ</a:t>
            </a:r>
            <a:r>
              <a:rPr lang="ru-RU" sz="1000" b="0" dirty="0" smtClean="0"/>
              <a:t>, единиц</a:t>
            </a:r>
            <a:endParaRPr lang="ru-RU" sz="1000" b="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39848793268762"/>
          <c:y val="0.19257651525148148"/>
          <c:w val="0.52513142141505709"/>
          <c:h val="0.6537025661559835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золото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99563206427356E-2"/>
                  <c:y val="-5.6795821258631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139113197948801E-2"/>
                  <c:y val="5.6795821258631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282594331623971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5695565989743829E-3"/>
                  <c:y val="-5.6795821258631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817</c:v>
                </c:pt>
                <c:pt idx="1">
                  <c:v>967</c:v>
                </c:pt>
                <c:pt idx="2">
                  <c:v>861</c:v>
                </c:pt>
                <c:pt idx="3">
                  <c:v>844</c:v>
                </c:pt>
                <c:pt idx="4">
                  <c:v>798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серебро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397388594249762E-3"/>
                  <c:y val="-1.297806876319273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048743359260185E-3"/>
                  <c:y val="-2.61935181805195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01690455446471E-2"/>
                  <c:y val="-9.2617437658759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212613347722517E-2"/>
                  <c:y val="-1.56877410446458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667</c:v>
                </c:pt>
                <c:pt idx="1">
                  <c:v>798</c:v>
                </c:pt>
                <c:pt idx="2">
                  <c:v>830</c:v>
                </c:pt>
                <c:pt idx="3">
                  <c:v>727</c:v>
                </c:pt>
                <c:pt idx="4">
                  <c:v>703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бронза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28554194139917E-2"/>
                  <c:y val="-0.176369292300855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0.151173679115018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139113197948766E-2"/>
                  <c:y val="-0.173892257879861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0.151173679115018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623</c:v>
                </c:pt>
                <c:pt idx="1">
                  <c:v>766</c:v>
                </c:pt>
                <c:pt idx="2">
                  <c:v>863</c:v>
                </c:pt>
                <c:pt idx="3">
                  <c:v>746</c:v>
                </c:pt>
                <c:pt idx="4">
                  <c:v>725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0370304"/>
        <c:axId val="250384384"/>
        <c:axId val="0"/>
      </c:bar3DChart>
      <c:catAx>
        <c:axId val="2503703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50384384"/>
        <c:crosses val="autoZero"/>
        <c:auto val="1"/>
        <c:lblAlgn val="ctr"/>
        <c:lblOffset val="100"/>
        <c:noMultiLvlLbl val="0"/>
      </c:catAx>
      <c:valAx>
        <c:axId val="2503843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5037030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 smtClean="0"/>
              <a:t>СПОРТСМЕНЫ, ВОШЕДШИЕ В СОСТАВЫ СБОРНЫХ КОМАНД РОССИИ, </a:t>
            </a:r>
            <a:r>
              <a:rPr lang="ru-RU" sz="1200" dirty="0" smtClean="0"/>
              <a:t>человек</a:t>
            </a:r>
            <a:endParaRPr lang="ru-RU" sz="1200" dirty="0"/>
          </a:p>
        </c:rich>
      </c:tx>
      <c:layout>
        <c:manualLayout>
          <c:xMode val="edge"/>
          <c:yMode val="edge"/>
          <c:x val="0.15959933023314871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39848793268762"/>
          <c:y val="0.19257651525148148"/>
          <c:w val="0.52513142141505709"/>
          <c:h val="0.6537025661559835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основная сборная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5.291078769025663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0547716920342186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345850461059881E-2"/>
                  <c:y val="1.70855082602378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345850461059881E-2"/>
                  <c:y val="1.13903388401585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88</c:v>
                </c:pt>
                <c:pt idx="1">
                  <c:v>80</c:v>
                </c:pt>
                <c:pt idx="2">
                  <c:v>106</c:v>
                </c:pt>
                <c:pt idx="3">
                  <c:v>101</c:v>
                </c:pt>
                <c:pt idx="4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резерв основного состава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3760971003221862E-3"/>
                  <c:y val="-1.83052610809162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8685701588712357E-3"/>
                  <c:y val="-3.4126172666774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3887623597378065E-3"/>
                  <c:y val="-9.16832588925361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68522941895345E-2"/>
                  <c:y val="-1.5687725340364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27</c:v>
                </c:pt>
                <c:pt idx="1">
                  <c:v>32</c:v>
                </c:pt>
                <c:pt idx="2">
                  <c:v>44</c:v>
                </c:pt>
                <c:pt idx="3">
                  <c:v>42</c:v>
                </c:pt>
                <c:pt idx="4">
                  <c:v>48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молодежные, юниорские и юношеские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928554194139917E-2"/>
                  <c:y val="-0.176369292300855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0582157538051327E-2"/>
                  <c:y val="-0.196734919012000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3.5273858460171093E-3"/>
                  <c:y val="-0.1682590719116037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0547716920342186E-3"/>
                  <c:y val="-0.230905935532475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84</c:v>
                </c:pt>
                <c:pt idx="1">
                  <c:v>103</c:v>
                </c:pt>
                <c:pt idx="2">
                  <c:v>98</c:v>
                </c:pt>
                <c:pt idx="3">
                  <c:v>148</c:v>
                </c:pt>
                <c:pt idx="4">
                  <c:v>113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0399744"/>
        <c:axId val="250610432"/>
        <c:axId val="0"/>
      </c:bar3DChart>
      <c:catAx>
        <c:axId val="25039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50610432"/>
        <c:crosses val="autoZero"/>
        <c:auto val="1"/>
        <c:lblAlgn val="ctr"/>
        <c:lblOffset val="100"/>
        <c:noMultiLvlLbl val="0"/>
      </c:catAx>
      <c:valAx>
        <c:axId val="2506104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50399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791920937356163"/>
          <c:y val="0.21788154490770867"/>
          <c:w val="0.30428737084768359"/>
          <c:h val="0.74803841239862234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 b="0"/>
            </a:pPr>
            <a:r>
              <a:rPr lang="ru-RU" sz="1400" b="0"/>
              <a:t>ПРИСВОЕНИЕ СПОРТИВНЫХ ЗВАНИЙ И РАЗРЯДОВ, </a:t>
            </a:r>
          </a:p>
          <a:p>
            <a:pPr>
              <a:defRPr sz="1400" b="0"/>
            </a:pPr>
            <a:r>
              <a:rPr lang="ru-RU" sz="1400" b="0"/>
              <a:t>единиц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кмс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197397439705223E-3"/>
                  <c:y val="-1.6937582246822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59219231911567E-3"/>
                  <c:y val="-2.1776891460200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59219231911567E-3"/>
                  <c:y val="-2.1776891460200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891</c:v>
                </c:pt>
                <c:pt idx="1">
                  <c:v>890</c:v>
                </c:pt>
                <c:pt idx="2">
                  <c:v>736</c:v>
                </c:pt>
                <c:pt idx="3">
                  <c:v>612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разряд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197397439705223E-3"/>
                  <c:y val="-1.693758224682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89589758820893E-3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776576957347E-2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1370</c:v>
                </c:pt>
                <c:pt idx="1">
                  <c:v>1406</c:v>
                </c:pt>
                <c:pt idx="2">
                  <c:v>1480</c:v>
                </c:pt>
                <c:pt idx="3">
                  <c:v>1422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12039</c:v>
                </c:pt>
                <c:pt idx="1">
                  <c:v>12879</c:v>
                </c:pt>
                <c:pt idx="2">
                  <c:v>13313</c:v>
                </c:pt>
                <c:pt idx="3">
                  <c:v>15919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51608448"/>
        <c:axId val="251622528"/>
        <c:axId val="214533888"/>
      </c:bar3DChart>
      <c:catAx>
        <c:axId val="251608448"/>
        <c:scaling>
          <c:orientation val="minMax"/>
        </c:scaling>
        <c:delete val="0"/>
        <c:axPos val="b"/>
        <c:majorTickMark val="out"/>
        <c:minorTickMark val="none"/>
        <c:tickLblPos val="nextTo"/>
        <c:crossAx val="251622528"/>
        <c:crosses val="autoZero"/>
        <c:auto val="1"/>
        <c:lblAlgn val="ctr"/>
        <c:lblOffset val="100"/>
        <c:noMultiLvlLbl val="0"/>
      </c:catAx>
      <c:valAx>
        <c:axId val="2516225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51608448"/>
        <c:crosses val="autoZero"/>
        <c:crossBetween val="between"/>
      </c:valAx>
      <c:serAx>
        <c:axId val="214533888"/>
        <c:scaling>
          <c:orientation val="minMax"/>
        </c:scaling>
        <c:delete val="0"/>
        <c:axPos val="b"/>
        <c:majorTickMark val="out"/>
        <c:minorTickMark val="none"/>
        <c:tickLblPos val="nextTo"/>
        <c:crossAx val="251622528"/>
        <c:crosses val="autoZero"/>
      </c:serAx>
    </c:plotArea>
    <c:plotVisOnly val="1"/>
    <c:dispBlanksAs val="gap"/>
    <c:showDLblsOverMax val="0"/>
  </c:chart>
  <c:txPr>
    <a:bodyPr/>
    <a:lstStyle/>
    <a:p>
      <a:pPr>
        <a:defRPr sz="14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1400"/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790135669952478"/>
          <c:y val="0.29195150464864461"/>
          <c:w val="0.85171097120031103"/>
          <c:h val="0.5724134554863976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финансирования из бюджета автономного округа, тыс.рублей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6055773995365935E-2"/>
                  <c:y val="-0.117552188716821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7533369516971699E-2"/>
                  <c:y val="-0.11394552675348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118801006859185E-2"/>
                  <c:y val="-6.96208268632718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4551587571676473E-2"/>
                  <c:y val="-8.749979880332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3.6939771694039995E-2"/>
                  <c:y val="-0.107587274882098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2011 год </c:v>
                </c:pt>
                <c:pt idx="1">
                  <c:v>2012 год </c:v>
                </c:pt>
                <c:pt idx="2">
                  <c:v>2013 год</c:v>
                </c:pt>
                <c:pt idx="3">
                  <c:v>2014 год</c:v>
                </c:pt>
                <c:pt idx="4">
                  <c:v>2015 год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3907016.4</c:v>
                </c:pt>
                <c:pt idx="1">
                  <c:v>2719986.9</c:v>
                </c:pt>
                <c:pt idx="2">
                  <c:v>2086570.8</c:v>
                </c:pt>
                <c:pt idx="3">
                  <c:v>5147337.2</c:v>
                </c:pt>
                <c:pt idx="4">
                  <c:v>5263407.8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8"/>
        <c:shape val="box"/>
        <c:axId val="32680192"/>
        <c:axId val="32714752"/>
        <c:axId val="0"/>
      </c:bar3DChart>
      <c:catAx>
        <c:axId val="32680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32714752"/>
        <c:crosses val="autoZero"/>
        <c:auto val="1"/>
        <c:lblAlgn val="ctr"/>
        <c:lblOffset val="100"/>
        <c:noMultiLvlLbl val="0"/>
      </c:catAx>
      <c:valAx>
        <c:axId val="32714752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26801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0730739850684313"/>
          <c:y val="3.35763956736682E-2"/>
          <c:w val="0.59976311832559193"/>
          <c:h val="0.8505747043558703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предусмотрено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952341841197489E-2"/>
                  <c:y val="-7.80619172375670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830640028130265E-2"/>
                  <c:y val="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634894560798326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9574546733193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513192747731103E-2"/>
                  <c:y val="-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0"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подпрограмме</c:v>
                </c:pt>
                <c:pt idx="1">
                  <c:v>Бюджет автономного округа</c:v>
                </c:pt>
                <c:pt idx="2">
                  <c:v>Бюджет муниципальных образований</c:v>
                </c:pt>
                <c:pt idx="3">
                  <c:v>Федеральный бюджет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1438701.4</c:v>
                </c:pt>
                <c:pt idx="1">
                  <c:v>1223885.3</c:v>
                </c:pt>
                <c:pt idx="2">
                  <c:v>213922</c:v>
                </c:pt>
                <c:pt idx="3">
                  <c:v>894.1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профинансировано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830640028130265E-2"/>
                  <c:y val="-1.3010319539594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391490934663877E-2"/>
                  <c:y val="-1.30103195395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513192747731103E-2"/>
                  <c:y val="5.2041278158378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957454673319387E-3"/>
                  <c:y val="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074043654264715E-2"/>
                  <c:y val="-5.2041278158378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 по подпрограмме</c:v>
                </c:pt>
                <c:pt idx="1">
                  <c:v>Бюджет автономного округа</c:v>
                </c:pt>
                <c:pt idx="2">
                  <c:v>Бюджет муниципальных образований</c:v>
                </c:pt>
                <c:pt idx="3">
                  <c:v>Федеральный бюджет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1361434.1</c:v>
                </c:pt>
                <c:pt idx="1">
                  <c:v>1199581.6000000001</c:v>
                </c:pt>
                <c:pt idx="2">
                  <c:v>160958.39999999999</c:v>
                </c:pt>
                <c:pt idx="3">
                  <c:v>894.1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45656448"/>
        <c:axId val="145670528"/>
        <c:axId val="0"/>
      </c:bar3DChart>
      <c:catAx>
        <c:axId val="145656448"/>
        <c:scaling>
          <c:orientation val="minMax"/>
        </c:scaling>
        <c:delete val="0"/>
        <c:axPos val="l"/>
        <c:majorTickMark val="out"/>
        <c:minorTickMark val="none"/>
        <c:tickLblPos val="nextTo"/>
        <c:crossAx val="145670528"/>
        <c:crosses val="autoZero"/>
        <c:auto val="1"/>
        <c:lblAlgn val="ctr"/>
        <c:lblOffset val="100"/>
        <c:noMultiLvlLbl val="0"/>
      </c:catAx>
      <c:valAx>
        <c:axId val="145670528"/>
        <c:scaling>
          <c:orientation val="minMax"/>
        </c:scaling>
        <c:delete val="0"/>
        <c:axPos val="b"/>
        <c:majorGridlines/>
        <c:numFmt formatCode="#,##0.0" sourceLinked="1"/>
        <c:majorTickMark val="out"/>
        <c:minorTickMark val="none"/>
        <c:tickLblPos val="nextTo"/>
        <c:crossAx val="1456564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090273629836567"/>
          <c:y val="3.4683872797183872E-2"/>
          <c:w val="0.25190151823430229"/>
          <c:h val="0.2071595276209083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04401473190069"/>
          <c:y val="3.35763956736682E-2"/>
          <c:w val="0.61271546016678946"/>
          <c:h val="0.85057470435587035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предусмотрено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2952341841197489E-2"/>
                  <c:y val="-7.806191723756700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830640028130265E-2"/>
                  <c:y val="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6348945607983268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9574546733193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513192747731103E-2"/>
                  <c:y val="-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1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</c:v>
                </c:pt>
                <c:pt idx="1">
                  <c:v>Бюджет автономного округа</c:v>
                </c:pt>
                <c:pt idx="2">
                  <c:v>Программа "Сотрудничество"</c:v>
                </c:pt>
                <c:pt idx="3">
                  <c:v>Федеральный бюджет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4157968.6</c:v>
                </c:pt>
                <c:pt idx="1">
                  <c:v>4065559.9</c:v>
                </c:pt>
                <c:pt idx="2">
                  <c:v>86162</c:v>
                </c:pt>
                <c:pt idx="3">
                  <c:v>6246.7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профинансировано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830640028130265E-2"/>
                  <c:y val="-1.30103195395945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4391490934663877E-2"/>
                  <c:y val="-1.301031953959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513192747731103E-2"/>
                  <c:y val="5.2041278158378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1957454673319387E-3"/>
                  <c:y val="2.6020639079189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074043654264715E-2"/>
                  <c:y val="-5.20412781583780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chemeClr val="accent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Всего</c:v>
                </c:pt>
                <c:pt idx="1">
                  <c:v>Бюджет автономного округа</c:v>
                </c:pt>
                <c:pt idx="2">
                  <c:v>Программа "Сотрудничество"</c:v>
                </c:pt>
                <c:pt idx="3">
                  <c:v>Федеральный бюджет</c:v>
                </c:pt>
              </c:strCache>
            </c:strRef>
          </c:cat>
          <c:val>
            <c:numRef>
              <c:f>Лист1!$C$2:$C$5</c:f>
              <c:numCache>
                <c:formatCode>#,##0.0</c:formatCode>
                <c:ptCount val="4"/>
                <c:pt idx="0">
                  <c:v>4061365</c:v>
                </c:pt>
                <c:pt idx="1">
                  <c:v>4022529.1</c:v>
                </c:pt>
                <c:pt idx="2">
                  <c:v>32589.200000000001</c:v>
                </c:pt>
                <c:pt idx="3">
                  <c:v>6246.7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0558976"/>
        <c:axId val="40560512"/>
        <c:axId val="0"/>
      </c:bar3DChart>
      <c:catAx>
        <c:axId val="40558976"/>
        <c:scaling>
          <c:orientation val="minMax"/>
        </c:scaling>
        <c:delete val="0"/>
        <c:axPos val="l"/>
        <c:majorTickMark val="out"/>
        <c:minorTickMark val="none"/>
        <c:tickLblPos val="nextTo"/>
        <c:crossAx val="40560512"/>
        <c:crosses val="autoZero"/>
        <c:auto val="1"/>
        <c:lblAlgn val="ctr"/>
        <c:lblOffset val="100"/>
        <c:noMultiLvlLbl val="0"/>
      </c:catAx>
      <c:valAx>
        <c:axId val="40560512"/>
        <c:scaling>
          <c:orientation val="minMax"/>
        </c:scaling>
        <c:delete val="0"/>
        <c:axPos val="b"/>
        <c:majorGridlines/>
        <c:numFmt formatCode="#,##0.0" sourceLinked="1"/>
        <c:majorTickMark val="out"/>
        <c:minorTickMark val="none"/>
        <c:tickLblPos val="nextTo"/>
        <c:crossAx val="405589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606698343811366"/>
          <c:y val="3.4683872797183872E-2"/>
          <c:w val="0.32673727109455447"/>
          <c:h val="0.288560672745763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4301112253182602"/>
          <c:y val="0"/>
        </c:manualLayout>
      </c:layout>
      <c:overlay val="0"/>
      <c:txPr>
        <a:bodyPr/>
        <a:lstStyle/>
        <a:p>
          <a:pPr>
            <a:defRPr sz="100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757793817567369"/>
          <c:y val="0.24482477093188476"/>
          <c:w val="0.75595230025774252"/>
          <c:h val="0.627308588519404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мероприятий</c:v>
                </c:pt>
              </c:strCache>
            </c:strRef>
          </c:tx>
          <c:spPr>
            <a:gradFill>
              <a:gsLst>
                <a:gs pos="4167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40000"/>
                    <a:lumOff val="60000"/>
                  </a:schemeClr>
                </a:gs>
                <a:gs pos="50000">
                  <a:srgbClr val="AE0000">
                    <a:tint val="44500"/>
                    <a:satMod val="160000"/>
                  </a:srgb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2.8047988120020796E-3"/>
                  <c:y val="-2.93027378909319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52786932022726E-2"/>
                  <c:y val="-2.6372464101838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243189308018592E-2"/>
                  <c:y val="-3.8093559258211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852786932022831E-2"/>
                  <c:y val="-3.223301168002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2011г. </c:v>
                </c:pt>
                <c:pt idx="1">
                  <c:v>2012г. </c:v>
                </c:pt>
                <c:pt idx="2">
                  <c:v>2013г. </c:v>
                </c:pt>
                <c:pt idx="3">
                  <c:v>2014г.</c:v>
                </c:pt>
                <c:pt idx="4">
                  <c:v>2015г.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307</c:v>
                </c:pt>
                <c:pt idx="1">
                  <c:v>352</c:v>
                </c:pt>
                <c:pt idx="2">
                  <c:v>340</c:v>
                </c:pt>
                <c:pt idx="3">
                  <c:v>395</c:v>
                </c:pt>
                <c:pt idx="4">
                  <c:v>318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gapDepth val="16"/>
        <c:shape val="cylinder"/>
        <c:axId val="160931200"/>
        <c:axId val="160932992"/>
        <c:axId val="0"/>
      </c:bar3DChart>
      <c:catAx>
        <c:axId val="16093120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0932992"/>
        <c:crosses val="autoZero"/>
        <c:auto val="1"/>
        <c:lblAlgn val="ctr"/>
        <c:lblOffset val="100"/>
        <c:noMultiLvlLbl val="0"/>
      </c:catAx>
      <c:valAx>
        <c:axId val="160932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609312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0996429139730208"/>
          <c:y val="0"/>
        </c:manualLayout>
      </c:layout>
      <c:overlay val="0"/>
      <c:txPr>
        <a:bodyPr/>
        <a:lstStyle/>
        <a:p>
          <a:pPr>
            <a:defRPr sz="1000" b="1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4404766720876855"/>
          <c:y val="0.14504605392088243"/>
          <c:w val="0.75595230025774252"/>
          <c:h val="0.6502959739116418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spPr>
            <a:gradFill>
              <a:gsLst>
                <a:gs pos="4167">
                  <a:schemeClr val="accent1">
                    <a:lumMod val="60000"/>
                    <a:lumOff val="40000"/>
                  </a:schemeClr>
                </a:gs>
                <a:gs pos="50000">
                  <a:schemeClr val="accent1">
                    <a:lumMod val="40000"/>
                    <a:lumOff val="60000"/>
                  </a:schemeClr>
                </a:gs>
                <a:gs pos="50000">
                  <a:srgbClr val="AE0000">
                    <a:tint val="44500"/>
                    <a:satMod val="160000"/>
                  </a:srgb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</c:spPr>
          <c:invertIfNegative val="0"/>
          <c:dLbls>
            <c:dLbl>
              <c:idx val="0"/>
              <c:layout>
                <c:manualLayout>
                  <c:x val="2.8047988120020791E-3"/>
                  <c:y val="-2.9302737890931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0852786932022726E-2"/>
                  <c:y val="-2.63724641018387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5243189308018589E-2"/>
                  <c:y val="-3.8093559258211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3.0852786932022827E-2"/>
                  <c:y val="-3.22330116800254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>
                    <a:solidFill>
                      <a:schemeClr val="accent2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2011г. </c:v>
                </c:pt>
                <c:pt idx="1">
                  <c:v>2012г. </c:v>
                </c:pt>
                <c:pt idx="2">
                  <c:v>2013г. </c:v>
                </c:pt>
                <c:pt idx="3">
                  <c:v>2014г.</c:v>
                </c:pt>
                <c:pt idx="4">
                  <c:v>2015г.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40083</c:v>
                </c:pt>
                <c:pt idx="1">
                  <c:v>58186</c:v>
                </c:pt>
                <c:pt idx="2">
                  <c:v>51170</c:v>
                </c:pt>
                <c:pt idx="3">
                  <c:v>53916</c:v>
                </c:pt>
                <c:pt idx="4">
                  <c:v>51733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gapDepth val="16"/>
        <c:shape val="cylinder"/>
        <c:axId val="157611520"/>
        <c:axId val="157613056"/>
        <c:axId val="0"/>
      </c:bar3DChart>
      <c:catAx>
        <c:axId val="157611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ru-RU"/>
          </a:p>
        </c:txPr>
        <c:crossAx val="157613056"/>
        <c:crosses val="autoZero"/>
        <c:auto val="1"/>
        <c:lblAlgn val="ctr"/>
        <c:lblOffset val="100"/>
        <c:noMultiLvlLbl val="0"/>
      </c:catAx>
      <c:valAx>
        <c:axId val="157613056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157611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accent2">
                    <a:lumMod val="50000"/>
                  </a:schemeClr>
                </a:solidFill>
              </a:defRPr>
            </a:pP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ТРЕНИРОВОЧНЫЕ МЕРОПРИЯТИЯ, человек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039848793268762"/>
          <c:y val="0.19257651525148148"/>
          <c:w val="0.52513142141505709"/>
          <c:h val="0.6537025661559835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всероссийские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445</c:v>
                </c:pt>
                <c:pt idx="1">
                  <c:v>578</c:v>
                </c:pt>
                <c:pt idx="2">
                  <c:v>593</c:v>
                </c:pt>
                <c:pt idx="3">
                  <c:v>431</c:v>
                </c:pt>
                <c:pt idx="4">
                  <c:v>493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международные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8.1397316324071552E-3"/>
                  <c:y val="-0.168271615239198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1047987243053672E-3"/>
                  <c:y val="-0.177367378225101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174664540508945E-2"/>
                  <c:y val="-0.181915259718052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0698658162035776E-3"/>
                  <c:y val="-0.204654667182809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"/>
                  <c:y val="-0.150432631668376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196</c:v>
                </c:pt>
                <c:pt idx="1">
                  <c:v>218</c:v>
                </c:pt>
                <c:pt idx="2">
                  <c:v>244</c:v>
                </c:pt>
                <c:pt idx="3">
                  <c:v>262</c:v>
                </c:pt>
                <c:pt idx="4">
                  <c:v>231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9960064"/>
        <c:axId val="199961984"/>
        <c:axId val="0"/>
      </c:bar3DChart>
      <c:catAx>
        <c:axId val="199960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9961984"/>
        <c:crosses val="autoZero"/>
        <c:auto val="1"/>
        <c:lblAlgn val="ctr"/>
        <c:lblOffset val="100"/>
        <c:noMultiLvlLbl val="0"/>
      </c:catAx>
      <c:valAx>
        <c:axId val="199961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9996006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>
              <a:solidFill>
                <a:schemeClr val="accent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>
                <a:solidFill>
                  <a:schemeClr val="accent2">
                    <a:lumMod val="50000"/>
                  </a:schemeClr>
                </a:solidFill>
              </a:defRPr>
            </a:pP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КОЛИЧЕСТВО УЧАСТНИКОВ ТРЕНИРОВОЧНЫХ МЕРОПРИЯТИЙ, человек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0.22421891340873934"/>
          <c:y val="3.425724493525515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участники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numCache>
            </c:numRef>
          </c:cat>
          <c:val>
            <c:numRef>
              <c:f>Лист1!$B$2:$B$6</c:f>
              <c:numCache>
                <c:formatCode>#,##0</c:formatCode>
                <c:ptCount val="5"/>
                <c:pt idx="0">
                  <c:v>4124</c:v>
                </c:pt>
                <c:pt idx="1">
                  <c:v>4305</c:v>
                </c:pt>
                <c:pt idx="2">
                  <c:v>4498</c:v>
                </c:pt>
                <c:pt idx="3">
                  <c:v>3442</c:v>
                </c:pt>
                <c:pt idx="4">
                  <c:v>3355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45392896"/>
        <c:axId val="245394432"/>
        <c:axId val="0"/>
      </c:bar3DChart>
      <c:catAx>
        <c:axId val="2453928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45394432"/>
        <c:crosses val="autoZero"/>
        <c:auto val="1"/>
        <c:lblAlgn val="ctr"/>
        <c:lblOffset val="100"/>
        <c:noMultiLvlLbl val="0"/>
      </c:catAx>
      <c:valAx>
        <c:axId val="24539443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2453928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b="0"/>
            </a:pPr>
            <a:r>
              <a:rPr lang="ru-RU" b="0" dirty="0" smtClean="0"/>
              <a:t>ВЫПЛАТА ЕЖЕМЕСЯЧНЫХ СТИПЕНДИЙ, </a:t>
            </a:r>
            <a:r>
              <a:rPr lang="ru-RU" b="0" dirty="0"/>
              <a:t>человек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тренеры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197397439705223E-3"/>
                  <c:y val="-1.69375822468227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4.559219231911567E-3"/>
                  <c:y val="-2.1776891460200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559219231911567E-3"/>
                  <c:y val="-2.1776891460200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106</c:v>
                </c:pt>
                <c:pt idx="1">
                  <c:v>121</c:v>
                </c:pt>
                <c:pt idx="2">
                  <c:v>146</c:v>
                </c:pt>
                <c:pt idx="3">
                  <c:v>140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спортсмены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1.5197397439705223E-3"/>
                  <c:y val="-1.6937582246822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0789589758820893E-3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36776576957347E-2"/>
                  <c:y val="-1.45179276401337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220</c:v>
                </c:pt>
                <c:pt idx="1">
                  <c:v>211</c:v>
                </c:pt>
                <c:pt idx="2">
                  <c:v>269</c:v>
                </c:pt>
                <c:pt idx="3">
                  <c:v>252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всего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326</c:v>
                </c:pt>
                <c:pt idx="1">
                  <c:v>332</c:v>
                </c:pt>
                <c:pt idx="2">
                  <c:v>415</c:v>
                </c:pt>
                <c:pt idx="3">
                  <c:v>392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8459776"/>
        <c:axId val="158461312"/>
        <c:axId val="158426432"/>
      </c:bar3DChart>
      <c:catAx>
        <c:axId val="158459776"/>
        <c:scaling>
          <c:orientation val="minMax"/>
        </c:scaling>
        <c:delete val="0"/>
        <c:axPos val="b"/>
        <c:majorTickMark val="out"/>
        <c:minorTickMark val="none"/>
        <c:tickLblPos val="nextTo"/>
        <c:crossAx val="158461312"/>
        <c:crosses val="autoZero"/>
        <c:auto val="1"/>
        <c:lblAlgn val="ctr"/>
        <c:lblOffset val="100"/>
        <c:noMultiLvlLbl val="0"/>
      </c:catAx>
      <c:valAx>
        <c:axId val="1584613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8459776"/>
        <c:crosses val="autoZero"/>
        <c:crossBetween val="between"/>
      </c:valAx>
      <c:serAx>
        <c:axId val="158426432"/>
        <c:scaling>
          <c:orientation val="minMax"/>
        </c:scaling>
        <c:delete val="0"/>
        <c:axPos val="b"/>
        <c:majorTickMark val="out"/>
        <c:minorTickMark val="none"/>
        <c:tickLblPos val="nextTo"/>
        <c:crossAx val="158461312"/>
        <c:crosses val="autoZero"/>
      </c:ser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accent2">
              <a:lumMod val="50000"/>
            </a:schemeClr>
          </a:solidFill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F93BDA-8552-457D-8C4D-A58B1294EE4C}" type="doc">
      <dgm:prSet loTypeId="urn:microsoft.com/office/officeart/2011/layout/RadialPictureList" loCatId="officeonlin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61C9093-8EDF-4891-8A4E-B8E1340EF9A0}">
      <dgm:prSet phldrT="[Текст]"/>
      <dgm:spPr/>
      <dgm:t>
        <a:bodyPr/>
        <a:lstStyle/>
        <a:p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охвачено летним отдыхом </a:t>
          </a:r>
        </a:p>
        <a:p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75 363человек</a:t>
          </a:r>
          <a:endParaRPr lang="ru-RU" b="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53C5AF3-04D0-4731-86AD-1F3D3FE9ECFD}" type="parTrans" cxnId="{241FE7DB-97C2-4490-B376-8ACBFFF8A8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1259F41-070F-47CE-AB7F-85CE0FB8CD20}" type="sibTrans" cxnId="{241FE7DB-97C2-4490-B376-8ACBFFF8A82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0423DFA-3F51-41D0-BCC8-03B4BD247065}">
      <dgm:prSet phldrT="[Текст]"/>
      <dgm:spPr/>
      <dgm:t>
        <a:bodyPr/>
        <a:lstStyle/>
        <a:p>
          <a:pPr algn="just"/>
          <a:r>
            <a:rPr lang="ru-RU" b="0" dirty="0" err="1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Малозатратные</a:t>
          </a:r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формы отдыха –</a:t>
          </a:r>
        </a:p>
        <a:p>
          <a:pPr algn="just"/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71 621человек</a:t>
          </a:r>
          <a:endParaRPr lang="ru-RU" b="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B6C84FA-5734-41F9-8333-FAA5048D690B}" type="parTrans" cxnId="{CF145CC2-40FD-4C05-BFAB-BB7584AA53F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5A15C64-E07E-49F4-8E30-6C3487C3A45E}" type="sibTrans" cxnId="{CF145CC2-40FD-4C05-BFAB-BB7584AA53F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3F061D3-9AEA-44CF-8127-BBDE026E0C74}">
      <dgm:prSet phldrT="[Текст]"/>
      <dgm:spPr/>
      <dgm:t>
        <a:bodyPr/>
        <a:lstStyle/>
        <a:p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Выездной отдых –</a:t>
          </a:r>
        </a:p>
        <a:p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3 182 человек</a:t>
          </a:r>
          <a:endParaRPr lang="ru-RU" b="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F12BE5B9-5F39-4950-A3A9-26A1CFD0D906}" type="parTrans" cxnId="{C4EF60C8-0D32-4575-992A-10F0976ABCA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89FD8CC-4ACD-409D-88E1-B373DFF2710B}" type="sibTrans" cxnId="{C4EF60C8-0D32-4575-992A-10F0976ABCA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E0D0415-E2C9-4AE8-95A1-9B435A33501E}">
      <dgm:prSet phldrT="[Текст]"/>
      <dgm:spPr/>
      <dgm:t>
        <a:bodyPr/>
        <a:lstStyle/>
        <a:p>
          <a:r>
            <a:rPr lang="ru-RU" b="0" dirty="0" err="1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Учебно</a:t>
          </a:r>
          <a:r>
            <a:rPr lang="ru-RU" b="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-тренировочные мероприятия на базе учреждений спорта автономного округа – 560 человек</a:t>
          </a:r>
          <a:endParaRPr lang="ru-RU" b="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CBD1D1C-0F81-4F46-BD3D-B35578A0B079}" type="parTrans" cxnId="{6874A34D-F8EC-4193-A3A9-9854D759F08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529090A-F216-4299-9148-898B0D5844C4}" type="sibTrans" cxnId="{6874A34D-F8EC-4193-A3A9-9854D759F08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6A7CBA8-1203-4344-BE79-19192A8B9854}">
      <dgm:prSet phldrT="[Текст]" phldr="1"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3E5DEC5-FA96-4515-A3C0-71FDEF8BB2F8}" type="parTrans" cxnId="{A86F134A-22C8-4787-9902-CCCCDDA81C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FC1DF49-5349-4DA5-8E84-C1A24C9C8943}" type="sibTrans" cxnId="{A86F134A-22C8-4787-9902-CCCCDDA81CC3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521E294C-280D-402A-BF76-48A71030E5A6}" type="pres">
      <dgm:prSet presAssocID="{45F93BDA-8552-457D-8C4D-A58B1294EE4C}" presName="Name0" presStyleCnt="0">
        <dgm:presLayoutVars>
          <dgm:chMax val="1"/>
          <dgm:chPref val="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E0AD3B1-1EFB-4200-826B-0A1DFC4EFFC3}" type="pres">
      <dgm:prSet presAssocID="{D61C9093-8EDF-4891-8A4E-B8E1340EF9A0}" presName="Parent" presStyleLbl="node1" presStyleIdx="0" presStyleCnt="2" custLinFactNeighborX="-52248" custLinFactNeighborY="-6666">
        <dgm:presLayoutVars>
          <dgm:chMax val="4"/>
          <dgm:chPref val="3"/>
        </dgm:presLayoutVars>
      </dgm:prSet>
      <dgm:spPr/>
      <dgm:t>
        <a:bodyPr/>
        <a:lstStyle/>
        <a:p>
          <a:endParaRPr lang="ru-RU"/>
        </a:p>
      </dgm:t>
    </dgm:pt>
    <dgm:pt modelId="{9761394C-D09A-4BC3-BFEA-9B4BC927A8AA}" type="pres">
      <dgm:prSet presAssocID="{30423DFA-3F51-41D0-BCC8-03B4BD247065}" presName="Accent" presStyleLbl="node1" presStyleIdx="1" presStyleCnt="2"/>
      <dgm:spPr/>
      <dgm:t>
        <a:bodyPr/>
        <a:lstStyle/>
        <a:p>
          <a:endParaRPr lang="ru-RU"/>
        </a:p>
      </dgm:t>
    </dgm:pt>
    <dgm:pt modelId="{1F1EC9E3-2701-4434-A467-6649914CE6B2}" type="pres">
      <dgm:prSet presAssocID="{30423DFA-3F51-41D0-BCC8-03B4BD247065}" presName="Image1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</dgm:spPr>
      <dgm:t>
        <a:bodyPr/>
        <a:lstStyle/>
        <a:p>
          <a:endParaRPr lang="ru-RU"/>
        </a:p>
      </dgm:t>
    </dgm:pt>
    <dgm:pt modelId="{7FD7A158-6586-49B1-98D2-C5F50164AD4E}" type="pres">
      <dgm:prSet presAssocID="{30423DFA-3F51-41D0-BCC8-03B4BD247065}" presName="Child1" presStyleLbl="revTx" presStyleIdx="0" presStyleCnt="3" custScaleX="145737" custLinFactNeighborX="200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46DD5A-31A4-4D76-9B9F-12CD3B564FE1}" type="pres">
      <dgm:prSet presAssocID="{73F061D3-9AEA-44CF-8127-BBDE026E0C74}" presName="Image2" presStyleCnt="0"/>
      <dgm:spPr/>
      <dgm:t>
        <a:bodyPr/>
        <a:lstStyle/>
        <a:p>
          <a:endParaRPr lang="ru-RU"/>
        </a:p>
      </dgm:t>
    </dgm:pt>
    <dgm:pt modelId="{6C0BDA67-0589-4F59-938B-E6FE17DDBCF9}" type="pres">
      <dgm:prSet presAssocID="{73F061D3-9AEA-44CF-8127-BBDE026E0C74}" presName="Image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0D9CEB8F-9762-43CF-94EF-9EE28D9448B4}" type="pres">
      <dgm:prSet presAssocID="{73F061D3-9AEA-44CF-8127-BBDE026E0C74}" presName="Child2" presStyleLbl="revTx" presStyleIdx="1" presStyleCnt="3" custScaleX="119269" custLinFactNeighborX="76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133696-D71A-4D0C-92E3-38368137EB6E}" type="pres">
      <dgm:prSet presAssocID="{FE0D0415-E2C9-4AE8-95A1-9B435A33501E}" presName="Image3" presStyleCnt="0"/>
      <dgm:spPr/>
      <dgm:t>
        <a:bodyPr/>
        <a:lstStyle/>
        <a:p>
          <a:endParaRPr lang="ru-RU"/>
        </a:p>
      </dgm:t>
    </dgm:pt>
    <dgm:pt modelId="{71AF4F6B-A0F3-42E3-892F-6EBE1762F606}" type="pres">
      <dgm:prSet presAssocID="{FE0D0415-E2C9-4AE8-95A1-9B435A33501E}" presName="Image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ru-RU"/>
        </a:p>
      </dgm:t>
    </dgm:pt>
    <dgm:pt modelId="{884DD84E-6743-404B-8FCB-E36C9EF9B88D}" type="pres">
      <dgm:prSet presAssocID="{FE0D0415-E2C9-4AE8-95A1-9B435A33501E}" presName="Child3" presStyleLbl="revTx" presStyleIdx="2" presStyleCnt="3" custScaleX="161026" custLinFactNeighborX="281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3C326B3-D86F-4C1C-AA63-1ED6AA9C2D48}" type="presOf" srcId="{45F93BDA-8552-457D-8C4D-A58B1294EE4C}" destId="{521E294C-280D-402A-BF76-48A71030E5A6}" srcOrd="0" destOrd="0" presId="urn:microsoft.com/office/officeart/2011/layout/RadialPictureList"/>
    <dgm:cxn modelId="{7DCB875F-F867-4BDD-8B0B-6E92DB96BDB5}" type="presOf" srcId="{73F061D3-9AEA-44CF-8127-BBDE026E0C74}" destId="{0D9CEB8F-9762-43CF-94EF-9EE28D9448B4}" srcOrd="0" destOrd="0" presId="urn:microsoft.com/office/officeart/2011/layout/RadialPictureList"/>
    <dgm:cxn modelId="{6874A34D-F8EC-4193-A3A9-9854D759F08D}" srcId="{D61C9093-8EDF-4891-8A4E-B8E1340EF9A0}" destId="{FE0D0415-E2C9-4AE8-95A1-9B435A33501E}" srcOrd="2" destOrd="0" parTransId="{9CBD1D1C-0F81-4F46-BD3D-B35578A0B079}" sibTransId="{4529090A-F216-4299-9148-898B0D5844C4}"/>
    <dgm:cxn modelId="{241FE7DB-97C2-4490-B376-8ACBFFF8A820}" srcId="{45F93BDA-8552-457D-8C4D-A58B1294EE4C}" destId="{D61C9093-8EDF-4891-8A4E-B8E1340EF9A0}" srcOrd="0" destOrd="0" parTransId="{153C5AF3-04D0-4731-86AD-1F3D3FE9ECFD}" sibTransId="{31259F41-070F-47CE-AB7F-85CE0FB8CD20}"/>
    <dgm:cxn modelId="{7FCE7F91-FD4C-4B99-8C63-D48EA9DD4D67}" type="presOf" srcId="{D61C9093-8EDF-4891-8A4E-B8E1340EF9A0}" destId="{3E0AD3B1-1EFB-4200-826B-0A1DFC4EFFC3}" srcOrd="0" destOrd="0" presId="urn:microsoft.com/office/officeart/2011/layout/RadialPictureList"/>
    <dgm:cxn modelId="{C4EF60C8-0D32-4575-992A-10F0976ABCA4}" srcId="{D61C9093-8EDF-4891-8A4E-B8E1340EF9A0}" destId="{73F061D3-9AEA-44CF-8127-BBDE026E0C74}" srcOrd="1" destOrd="0" parTransId="{F12BE5B9-5F39-4950-A3A9-26A1CFD0D906}" sibTransId="{F89FD8CC-4ACD-409D-88E1-B373DFF2710B}"/>
    <dgm:cxn modelId="{A86F134A-22C8-4787-9902-CCCCDDA81CC3}" srcId="{45F93BDA-8552-457D-8C4D-A58B1294EE4C}" destId="{46A7CBA8-1203-4344-BE79-19192A8B9854}" srcOrd="1" destOrd="0" parTransId="{33E5DEC5-FA96-4515-A3C0-71FDEF8BB2F8}" sibTransId="{EFC1DF49-5349-4DA5-8E84-C1A24C9C8943}"/>
    <dgm:cxn modelId="{CF145CC2-40FD-4C05-BFAB-BB7584AA53FD}" srcId="{D61C9093-8EDF-4891-8A4E-B8E1340EF9A0}" destId="{30423DFA-3F51-41D0-BCC8-03B4BD247065}" srcOrd="0" destOrd="0" parTransId="{3B6C84FA-5734-41F9-8333-FAA5048D690B}" sibTransId="{B5A15C64-E07E-49F4-8E30-6C3487C3A45E}"/>
    <dgm:cxn modelId="{19301B36-C585-4FAF-BDAF-30FA0AE69984}" type="presOf" srcId="{FE0D0415-E2C9-4AE8-95A1-9B435A33501E}" destId="{884DD84E-6743-404B-8FCB-E36C9EF9B88D}" srcOrd="0" destOrd="0" presId="urn:microsoft.com/office/officeart/2011/layout/RadialPictureList"/>
    <dgm:cxn modelId="{58D253F6-CA6F-4D5D-82DF-05684E3E516D}" type="presOf" srcId="{30423DFA-3F51-41D0-BCC8-03B4BD247065}" destId="{7FD7A158-6586-49B1-98D2-C5F50164AD4E}" srcOrd="0" destOrd="0" presId="urn:microsoft.com/office/officeart/2011/layout/RadialPictureList"/>
    <dgm:cxn modelId="{C0CFB095-5237-4513-858B-C3752E2A4E0E}" type="presParOf" srcId="{521E294C-280D-402A-BF76-48A71030E5A6}" destId="{3E0AD3B1-1EFB-4200-826B-0A1DFC4EFFC3}" srcOrd="0" destOrd="0" presId="urn:microsoft.com/office/officeart/2011/layout/RadialPictureList"/>
    <dgm:cxn modelId="{0FF54808-46B6-4D98-8D27-F5C25F6F68DA}" type="presParOf" srcId="{521E294C-280D-402A-BF76-48A71030E5A6}" destId="{9761394C-D09A-4BC3-BFEA-9B4BC927A8AA}" srcOrd="1" destOrd="0" presId="urn:microsoft.com/office/officeart/2011/layout/RadialPictureList"/>
    <dgm:cxn modelId="{C353220C-F975-4DD5-9FF1-BF50B6995513}" type="presParOf" srcId="{521E294C-280D-402A-BF76-48A71030E5A6}" destId="{1F1EC9E3-2701-4434-A467-6649914CE6B2}" srcOrd="2" destOrd="0" presId="urn:microsoft.com/office/officeart/2011/layout/RadialPictureList"/>
    <dgm:cxn modelId="{A31ABD9A-7B07-4BD0-A2E1-22BB317A9868}" type="presParOf" srcId="{521E294C-280D-402A-BF76-48A71030E5A6}" destId="{7FD7A158-6586-49B1-98D2-C5F50164AD4E}" srcOrd="3" destOrd="0" presId="urn:microsoft.com/office/officeart/2011/layout/RadialPictureList"/>
    <dgm:cxn modelId="{146765BF-9B9C-46B0-A4A7-50C4E4C1A9B9}" type="presParOf" srcId="{521E294C-280D-402A-BF76-48A71030E5A6}" destId="{0F46DD5A-31A4-4D76-9B9F-12CD3B564FE1}" srcOrd="4" destOrd="0" presId="urn:microsoft.com/office/officeart/2011/layout/RadialPictureList"/>
    <dgm:cxn modelId="{66248CE4-EDE7-4ADA-909D-D1F1F5629A61}" type="presParOf" srcId="{0F46DD5A-31A4-4D76-9B9F-12CD3B564FE1}" destId="{6C0BDA67-0589-4F59-938B-E6FE17DDBCF9}" srcOrd="0" destOrd="0" presId="urn:microsoft.com/office/officeart/2011/layout/RadialPictureList"/>
    <dgm:cxn modelId="{F5D92A42-2165-4CD0-AFE9-34AD0D59645B}" type="presParOf" srcId="{521E294C-280D-402A-BF76-48A71030E5A6}" destId="{0D9CEB8F-9762-43CF-94EF-9EE28D9448B4}" srcOrd="5" destOrd="0" presId="urn:microsoft.com/office/officeart/2011/layout/RadialPictureList"/>
    <dgm:cxn modelId="{A11D35B1-F3B4-406A-8AA9-3AAAF7E80182}" type="presParOf" srcId="{521E294C-280D-402A-BF76-48A71030E5A6}" destId="{23133696-D71A-4D0C-92E3-38368137EB6E}" srcOrd="6" destOrd="0" presId="urn:microsoft.com/office/officeart/2011/layout/RadialPictureList"/>
    <dgm:cxn modelId="{F1868A12-7E5D-4918-9698-7D23D9B74287}" type="presParOf" srcId="{23133696-D71A-4D0C-92E3-38368137EB6E}" destId="{71AF4F6B-A0F3-42E3-892F-6EBE1762F606}" srcOrd="0" destOrd="0" presId="urn:microsoft.com/office/officeart/2011/layout/RadialPictureList"/>
    <dgm:cxn modelId="{35562657-D478-4EA4-BA7D-ADC91FA1182A}" type="presParOf" srcId="{521E294C-280D-402A-BF76-48A71030E5A6}" destId="{884DD84E-6743-404B-8FCB-E36C9EF9B88D}" srcOrd="7" destOrd="0" presId="urn:microsoft.com/office/officeart/2011/layout/RadialPictur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AD3B1-1EFB-4200-826B-0A1DFC4EFFC3}">
      <dsp:nvSpPr>
        <dsp:cNvPr id="0" name=""/>
        <dsp:cNvSpPr/>
      </dsp:nvSpPr>
      <dsp:spPr>
        <a:xfrm>
          <a:off x="599717" y="1224134"/>
          <a:ext cx="2501484" cy="250160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Всего охвачено летним отдыхом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75 363человек</a:t>
          </a:r>
          <a:endParaRPr lang="ru-RU" sz="2200" b="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66051" y="1590486"/>
        <a:ext cx="1768816" cy="1768904"/>
      </dsp:txXfrm>
    </dsp:sp>
    <dsp:sp modelId="{9761394C-D09A-4BC3-BFEA-9B4BC927A8AA}">
      <dsp:nvSpPr>
        <dsp:cNvPr id="0" name=""/>
        <dsp:cNvSpPr/>
      </dsp:nvSpPr>
      <dsp:spPr>
        <a:xfrm>
          <a:off x="616713" y="0"/>
          <a:ext cx="5042580" cy="5256583"/>
        </a:xfrm>
        <a:prstGeom prst="blockArc">
          <a:avLst>
            <a:gd name="adj1" fmla="val 17527788"/>
            <a:gd name="adj2" fmla="val 4119114"/>
            <a:gd name="adj3" fmla="val 575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satMod val="120000"/>
                <a:lumMod val="1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9000"/>
                <a:lumMod val="90000"/>
              </a:schemeClr>
            </a:gs>
          </a:gsLst>
          <a:lin ang="5400000" scaled="0"/>
        </a:grad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F1EC9E3-2701-4434-A467-6649914CE6B2}">
      <dsp:nvSpPr>
        <dsp:cNvPr id="0" name=""/>
        <dsp:cNvSpPr/>
      </dsp:nvSpPr>
      <dsp:spPr>
        <a:xfrm>
          <a:off x="4329703" y="443130"/>
          <a:ext cx="1340054" cy="134042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0" r="-20000"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FD7A158-6586-49B1-98D2-C5F50164AD4E}">
      <dsp:nvSpPr>
        <dsp:cNvPr id="0" name=""/>
        <dsp:cNvSpPr/>
      </dsp:nvSpPr>
      <dsp:spPr>
        <a:xfrm>
          <a:off x="5721240" y="464682"/>
          <a:ext cx="2614105" cy="129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900" b="0" kern="1200" dirty="0" err="1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Малозатратные</a:t>
          </a:r>
          <a:r>
            <a:rPr lang="ru-RU" sz="19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формы отдыха –</a:t>
          </a:r>
        </a:p>
        <a:p>
          <a:pPr lvl="0" algn="just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9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71 621человек</a:t>
          </a:r>
          <a:endParaRPr lang="ru-RU" sz="1900" b="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21240" y="464682"/>
        <a:ext cx="2614105" cy="1297324"/>
      </dsp:txXfrm>
    </dsp:sp>
    <dsp:sp modelId="{6C0BDA67-0589-4F59-938B-E6FE17DDBCF9}">
      <dsp:nvSpPr>
        <dsp:cNvPr id="0" name=""/>
        <dsp:cNvSpPr/>
      </dsp:nvSpPr>
      <dsp:spPr>
        <a:xfrm>
          <a:off x="4847638" y="1968065"/>
          <a:ext cx="1340054" cy="1340428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0D9CEB8F-9762-43CF-94EF-9EE28D9448B4}">
      <dsp:nvSpPr>
        <dsp:cNvPr id="0" name=""/>
        <dsp:cNvSpPr/>
      </dsp:nvSpPr>
      <dsp:spPr>
        <a:xfrm>
          <a:off x="6261124" y="1986988"/>
          <a:ext cx="2139345" cy="129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9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Выездной отдых –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9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3 182 человек</a:t>
          </a:r>
          <a:endParaRPr lang="ru-RU" sz="1900" b="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261124" y="1986988"/>
        <a:ext cx="2139345" cy="1297324"/>
      </dsp:txXfrm>
    </dsp:sp>
    <dsp:sp modelId="{71AF4F6B-A0F3-42E3-892F-6EBE1762F606}">
      <dsp:nvSpPr>
        <dsp:cNvPr id="0" name=""/>
        <dsp:cNvSpPr/>
      </dsp:nvSpPr>
      <dsp:spPr>
        <a:xfrm>
          <a:off x="4329703" y="3514552"/>
          <a:ext cx="1340054" cy="134042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>
          <a:noFill/>
        </a:ln>
        <a:effectLst>
          <a:outerShdw blurRad="508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84DD84E-6743-404B-8FCB-E36C9EF9B88D}">
      <dsp:nvSpPr>
        <dsp:cNvPr id="0" name=""/>
        <dsp:cNvSpPr/>
      </dsp:nvSpPr>
      <dsp:spPr>
        <a:xfrm>
          <a:off x="5728136" y="3541886"/>
          <a:ext cx="2888346" cy="12973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10000"/>
            </a:spcAft>
          </a:pPr>
          <a:r>
            <a:rPr lang="ru-RU" sz="1900" b="0" kern="1200" dirty="0" err="1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Учебно</a:t>
          </a:r>
          <a:r>
            <a:rPr lang="ru-RU" sz="1900" b="0" kern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-тренировочные мероприятия на базе учреждений спорта автономного округа – 560 человек</a:t>
          </a:r>
          <a:endParaRPr lang="ru-RU" sz="1900" b="0" kern="1200" dirty="0">
            <a:solidFill>
              <a:schemeClr val="accent2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728136" y="3541886"/>
        <a:ext cx="2888346" cy="1297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RadialPictureList">
  <dgm:title val="Радиальный список рисунков"/>
  <dgm:desc val="Служит для отображения связей с центральной идеей. Фигура уровня 1 содержит текст, а все фигуры уровня 2 содержат рисунок с соответствующим текстом. Ограничен четырьмя рисунками уровня 2.  Неиспользуемые рисунки не отображаются, но остаются доступными при смене макета. Рекомендуется использовать текст уровня 2 небольшого объема."/>
  <dgm:catLst>
    <dgm:cat type="picture" pri="2500"/>
    <dgm:cat type="officeonline" pri="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10" destId="14" srcOrd="3" destOrd="0"/>
      </dgm:cxnLst>
      <dgm:bg/>
      <dgm:whole/>
    </dgm:dataModel>
  </dgm:clrData>
  <dgm:layoutNode name="Name0">
    <dgm:varLst>
      <dgm:chMax val="1"/>
      <dgm:chPref val="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Child1" refType="w" fact="0.76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5661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6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l" for="ch" forName="Parent" refType="w" fact="0.1777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l" for="ch" forName="Image1" refType="w" fact="0.5531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l" for="ch" forName="Image2" refType="w" fact="0.5531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l" for="ch" forName="Child1" refType="w" fact="0.7529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l" for="ch" forName="Child2" refType="w" fact="0.7529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7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" refType="w" fact="0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l" for="ch" forName="Parent" refType="w" fact="0.1726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l" for="ch" forName="Image1" refType="w" fact="0.4968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l" for="ch" forName="Image2" refType="w" fact="0.5661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l" for="ch" forName="Image3" refType="w" fact="0.4968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l" for="ch" forName="Child1" refType="w" fact="0.6897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l" for="ch" forName="Child2" refType="w" fact="0.76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l" for="ch" forName="Child3" refType="w" fact="0.6897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8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" refType="w" fact="0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l" for="ch" forName="Parent" refType="w" fact="0.1756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l" for="ch" forName="Image1" refType="w" fact="0.42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l" for="ch" forName="Image2" refType="w" fact="0.5598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l" for="ch" forName="Image3" refType="w" fact="0.5591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l" for="ch" forName="Image4" refType="w" fact="0.42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l" for="ch" forName="Child1" refType="w" fact="0.6214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l" for="ch" forName="Child2" refType="w" fact="0.7557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l" for="ch" forName="Child3" refType="w" fact="0.7557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l" for="ch" forName="Child4" refType="w" fact="0.6214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if>
      <dgm:else name="Name9">
        <dgm:choose name="Name10">
          <dgm:if name="Name11" axis="ch ch" ptType="node node" st="1 1" cnt="1 0" func="cnt" op="equ" val="0">
            <dgm:alg type="composite">
              <dgm:param type="ar" val="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2" axis="ch ch" ptType="node node" st="1 1" cnt="1 0" func="cnt" op="equ" val="1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Child1" refType="w" fact="0.24"/>
              <dgm:constr type="t" for="ch" forName="Child1" refType="h" fact="0.3739"/>
              <dgm:constr type="w" for="ch" forName="Child1" refType="w" fact="0.24"/>
              <dgm:constr type="h" for="ch" forName="Child1" refType="h" fact="0.255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4339"/>
              <dgm:constr type="t" for="ch" forName="Image1" refType="h" fact="0.3744"/>
              <dgm:constr type="w" for="ch" forName="Image1" refType="w" fact="0.1793"/>
              <dgm:constr type="h" for="ch" forName="Image1" refType="h" fact="0.255"/>
            </dgm:constrLst>
          </dgm:if>
          <dgm:if name="Name13" axis="ch ch" ptType="node node" st="1 1" cnt="1 0" func="cnt" op="equ" val="2">
            <dgm:alg type="composite">
              <dgm:param type="ar" val="1.381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946"/>
              <dgm:constr type="h" for="ch" forName="Accent" refType="h"/>
              <dgm:constr type="r" for="ch" forName="Parent" refType="w" fact="0.8223"/>
              <dgm:constr type="t" for="ch" forName="Parent" refType="h" fact="0.2646"/>
              <dgm:constr type="w" for="ch" forName="Parent" refType="w" fact="0.3446"/>
              <dgm:constr type="h" for="ch" forName="Parent" refType="h" fact="0.4759"/>
              <dgm:constr type="r" for="ch" forName="Image1" refType="w" fact="0.4469"/>
              <dgm:constr type="t" for="ch" forName="Image1" refType="h" fact="0.1585"/>
              <dgm:constr type="w" for="ch" forName="Image1" refType="w" fact="0.1846"/>
              <dgm:constr type="h" for="ch" forName="Image1" refType="h" fact="0.255"/>
              <dgm:constr type="r" for="ch" forName="Image2" refType="w" fact="0.4469"/>
              <dgm:constr type="t" for="ch" forName="Image2" refType="h" fact="0.5624"/>
              <dgm:constr type="w" for="ch" forName="Image2" refType="w" fact="0.1846"/>
              <dgm:constr type="h" for="ch" forName="Image2" refType="h" fact="0.255"/>
              <dgm:constr type="r" for="ch" forName="Child1" refType="w" fact="0.2471"/>
              <dgm:constr type="t" for="ch" forName="Child1" refType="h" fact="0.1618"/>
              <dgm:constr type="w" for="ch" forName="Child1" refType="w" fact="0.2471"/>
              <dgm:constr type="h" for="ch" forName="Child1" refType="h" fact="0.2468"/>
              <dgm:constr type="r" for="ch" forName="Child2" refType="w" fact="0.2471"/>
              <dgm:constr type="t" for="ch" forName="Child2" refType="h" fact="0.5657"/>
              <dgm:constr type="w" for="ch" forName="Child2" refType="w" fact="0.2471"/>
              <dgm:constr type="h" for="ch" forName="Child2" refType="h" fact="0.2468"/>
            </dgm:constrLst>
          </dgm:if>
          <dgm:if name="Name14" axis="ch ch" ptType="node node" st="1 1" cnt="1 0" func="cnt" op="equ" val="3">
            <dgm:alg type="composite">
              <dgm:param type="ar" val="1.4218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" refType="w"/>
              <dgm:constr type="t" for="ch" forName="Accent" refType="h" fact="0"/>
              <dgm:constr type="w" for="ch" forName="Accent" refType="w" fact="0.6747"/>
              <dgm:constr type="h" for="ch" forName="Accent" refType="h"/>
              <dgm:constr type="r" for="ch" forName="Parent" refType="w" fact="0.8274"/>
              <dgm:constr type="t" for="ch" forName="Parent" refType="h" fact="0.2646"/>
              <dgm:constr type="w" for="ch" forName="Parent" refType="w" fact="0.3347"/>
              <dgm:constr type="h" for="ch" forName="Parent" refType="h" fact="0.4759"/>
              <dgm:constr type="r" for="ch" forName="Image1" refType="w" fact="0.5032"/>
              <dgm:constr type="t" for="ch" forName="Image1" refType="h" fact="0.0843"/>
              <dgm:constr type="w" for="ch" forName="Image1" refType="w" fact="0.1793"/>
              <dgm:constr type="h" for="ch" forName="Image1" refType="h" fact="0.255"/>
              <dgm:constr type="r" for="ch" forName="Image2" refType="w" fact="0.4339"/>
              <dgm:constr type="t" for="ch" forName="Image2" refType="h" fact="0.3744"/>
              <dgm:constr type="w" for="ch" forName="Image2" refType="w" fact="0.1793"/>
              <dgm:constr type="h" for="ch" forName="Image2" refType="h" fact="0.255"/>
              <dgm:constr type="r" for="ch" forName="Image3" refType="w" fact="0.5032"/>
              <dgm:constr type="t" for="ch" forName="Image3" refType="h" fact="0.6686"/>
              <dgm:constr type="w" for="ch" forName="Image3" refType="w" fact="0.1793"/>
              <dgm:constr type="h" for="ch" forName="Image3" refType="h" fact="0.255"/>
              <dgm:constr type="r" for="ch" forName="Child1" refType="w" fact="0.3103"/>
              <dgm:constr type="t" for="ch" forName="Child1" refType="h" fact="0.0884"/>
              <dgm:constr type="w" for="ch" forName="Child1" refType="w" fact="0.24"/>
              <dgm:constr type="h" for="ch" forName="Child1" refType="h" fact="0.2468"/>
              <dgm:constr type="r" for="ch" forName="Child2" refType="w" fact="0.24"/>
              <dgm:constr type="t" for="ch" forName="Child2" refType="h" fact="0.378"/>
              <dgm:constr type="w" for="ch" forName="Child2" refType="w" fact="0.24"/>
              <dgm:constr type="h" for="ch" forName="Child2" refType="h" fact="0.2468"/>
              <dgm:constr type="r" for="ch" forName="Child3" refType="w" fact="0.3103"/>
              <dgm:constr type="t" for="ch" forName="Child3" refType="h" fact="0.6738"/>
              <dgm:constr type="w" for="ch" forName="Child3" refType="w" fact="0.24"/>
              <dgm:constr type="h" for="ch" forName="Child3" refType="h" fact="0.2468"/>
            </dgm:constrLst>
          </dgm:if>
          <dgm:else name="Name15">
            <dgm:alg type="composite">
              <dgm:param type="ar" val="1.2852"/>
            </dgm:alg>
            <dgm:constrLst>
              <dgm:constr type="primFontSz" for="des" forName="Child1" val="65"/>
              <dgm:constr type="primFontSz" for="des" forName="Parent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" refType="w"/>
              <dgm:constr type="t" for="ch" forName="Accent" refType="h" fact="0.0361"/>
              <dgm:constr type="w" for="ch" forName="Accent" refType="w" fact="0.6865"/>
              <dgm:constr type="h" for="ch" forName="Accent" refType="h" fact="0.9197"/>
              <dgm:constr type="r" for="ch" forName="Parent" refType="w" fact="0.8244"/>
              <dgm:constr type="t" for="ch" forName="Parent" refType="h" fact="0.2795"/>
              <dgm:constr type="w" for="ch" forName="Parent" refType="w" fact="0.3406"/>
              <dgm:constr type="h" for="ch" forName="Parent" refType="h" fact="0.4377"/>
              <dgm:constr type="r" for="ch" forName="Image1" refType="w" fact="0.575"/>
              <dgm:constr type="t" for="ch" forName="Image1" refType="h" fact="0"/>
              <dgm:constr type="w" for="ch" forName="Image1" refType="w" fact="0.1825"/>
              <dgm:constr type="h" for="ch" forName="Image1" refType="h" fact="0.2345"/>
              <dgm:constr type="r" for="ch" forName="Image2" refType="w" fact="0.4402"/>
              <dgm:constr type="t" for="ch" forName="Image2" refType="h" fact="0.2184"/>
              <dgm:constr type="w" for="ch" forName="Image2" refType="w" fact="0.1825"/>
              <dgm:constr type="h" for="ch" forName="Image2" refType="h" fact="0.2345"/>
              <dgm:constr type="r" for="ch" forName="Image3" refType="w" fact="0.4409"/>
              <dgm:constr type="t" for="ch" forName="Image3" refType="h" fact="0.5395"/>
              <dgm:constr type="w" for="ch" forName="Image3" refType="w" fact="0.1825"/>
              <dgm:constr type="h" for="ch" forName="Image3" refType="h" fact="0.2345"/>
              <dgm:constr type="r" for="ch" forName="Image4" refType="w" fact="0.575"/>
              <dgm:constr type="t" for="ch" forName="Image4" refType="h" fact="0.7655"/>
              <dgm:constr type="w" for="ch" forName="Image4" refType="w" fact="0.1825"/>
              <dgm:constr type="h" for="ch" forName="Image4" refType="h" fact="0.2345"/>
              <dgm:constr type="r" for="ch" forName="Child1" refType="w" fact="0.3786"/>
              <dgm:constr type="t" for="ch" forName="Child1" refType="h" fact="0.003"/>
              <dgm:constr type="w" for="ch" forName="Child1" refType="w" fact="0.2443"/>
              <dgm:constr type="h" for="ch" forName="Child1" refType="h" fact="0.227"/>
              <dgm:constr type="r" for="ch" forName="Child2" refType="w" fact="0.2443"/>
              <dgm:constr type="t" for="ch" forName="Child2" refType="h" fact="0.2225"/>
              <dgm:constr type="w" for="ch" forName="Child2" refType="w" fact="0.2443"/>
              <dgm:constr type="h" for="ch" forName="Child2" refType="h" fact="0.227"/>
              <dgm:constr type="r" for="ch" forName="Child3" refType="w" fact="0.2443"/>
              <dgm:constr type="t" for="ch" forName="Child3" refType="h" fact="0.5433"/>
              <dgm:constr type="w" for="ch" forName="Child3" refType="w" fact="0.2443"/>
              <dgm:constr type="h" for="ch" forName="Child3" refType="h" fact="0.227"/>
              <dgm:constr type="r" for="ch" forName="Child4" refType="w" fact="0.3786"/>
              <dgm:constr type="t" for="ch" forName="Child4" refType="h" fact="0.7703"/>
              <dgm:constr type="w" for="ch" forName="Child4" refType="w" fact="0.2443"/>
              <dgm:constr type="h" for="ch" forName="Child4" refType="h" fact="0.227"/>
            </dgm:constrLst>
          </dgm:else>
        </dgm:choose>
      </dgm:else>
    </dgm:choose>
    <dgm:forEach name="wrapper" axis="self" ptType="parTrans">
      <dgm:forEach name="ImageRepeat" axis="self">
        <dgm:layoutNode name="Image" styleLbl="fgImgPlace1">
          <dgm:alg type="sp"/>
          <dgm:shape xmlns:r="http://schemas.openxmlformats.org/officeDocument/2006/relationships" type="ellipse" r:blip="" blipPhldr="1">
            <dgm:adjLst/>
          </dgm:shape>
          <dgm:presOf/>
        </dgm:layoutNode>
      </dgm:forEach>
    </dgm:forEach>
    <dgm:forEach name="Name16" axis="ch" ptType="node" cnt="1">
      <dgm:layoutNode name="Parent" styleLbl="node1">
        <dgm:varLst>
          <dgm:chMax val="4"/>
          <dgm:chPref val="3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17" axis="ch ch" ptType="node node" st="1 1" cnt="1 1">
      <dgm:layoutNode name="Accent" styleLbl="node1">
        <dgm:alg type="sp"/>
        <dgm:choose name="Name18">
          <dgm:if name="Name19" func="var" arg="dir" op="equ" val="norm">
            <dgm:choose name="Name20">
              <dgm:if name="Name21" axis="followSib" ptType="node" func="cnt" op="equ" val="0">
                <dgm:shape xmlns:r="http://schemas.openxmlformats.org/officeDocument/2006/relationships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2" axis="followSib" ptType="node" func="cnt" op="equ" val="1">
                <dgm:shape xmlns:r="http://schemas.openxmlformats.org/officeDocument/2006/relationships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3" axis="followSib" ptType="node" func="cnt" op="equ" val="2">
                <dgm:shape xmlns:r="http://schemas.openxmlformats.org/officeDocument/2006/relationships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24">
                <dgm:shape xmlns:r="http://schemas.openxmlformats.org/officeDocument/2006/relationships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if>
          <dgm:else name="Name25">
            <dgm:choose name="Name26">
              <dgm:if name="Name27" axis="followSib" ptType="node" func="cnt" op="equ" val="0">
                <dgm:shape xmlns:r="http://schemas.openxmlformats.org/officeDocument/2006/relationships" rot="180" type="blockArc" r:blip="">
                  <dgm:adjLst>
                    <dgm:adj idx="1" val="-49.0368"/>
                    <dgm:adj idx="2" val="49.4265"/>
                    <dgm:adj idx="3" val="0.0564"/>
                  </dgm:adjLst>
                </dgm:shape>
              </dgm:if>
              <dgm:if name="Name28" axis="followSib" ptType="node" func="cnt" op="equ" val="1">
                <dgm:shape xmlns:r="http://schemas.openxmlformats.org/officeDocument/2006/relationships" rot="180" type="blockArc" r:blip="">
                  <dgm:adjLst>
                    <dgm:adj idx="1" val="-64.2028"/>
                    <dgm:adj idx="2" val="64.5456"/>
                    <dgm:adj idx="3" val="0.0558"/>
                  </dgm:adjLst>
                </dgm:shape>
              </dgm:if>
              <dgm:if name="Name29" axis="followSib" ptType="node" func="cnt" op="equ" val="2">
                <dgm:shape xmlns:r="http://schemas.openxmlformats.org/officeDocument/2006/relationships" rot="180" type="blockArc" r:blip="">
                  <dgm:adjLst>
                    <dgm:adj idx="1" val="-67.8702"/>
                    <dgm:adj idx="2" val="68.6519"/>
                    <dgm:adj idx="3" val="0.0575"/>
                  </dgm:adjLst>
                </dgm:shape>
              </dgm:if>
              <dgm:else name="Name30">
                <dgm:shape xmlns:r="http://schemas.openxmlformats.org/officeDocument/2006/relationships" rot="180" type="blockArc" r:blip="">
                  <dgm:adjLst>
                    <dgm:adj idx="1" val="-84.8426"/>
                    <dgm:adj idx="2" val="84.8009"/>
                    <dgm:adj idx="3" val="0.0524"/>
                  </dgm:adjLst>
                </dgm:shape>
              </dgm:else>
            </dgm:choose>
          </dgm:else>
        </dgm:choose>
        <dgm:presOf/>
      </dgm:layoutNode>
      <dgm:layoutNode name="Image1" styleLbl="fgImgPlace1">
        <dgm:alg type="sp"/>
        <dgm:shape xmlns:r="http://schemas.openxmlformats.org/officeDocument/2006/relationships" type="ellipse" r:blip="" blipPhldr="1">
          <dgm:adjLst/>
        </dgm:shape>
        <dgm:presOf/>
      </dgm:layoutNode>
      <dgm:layoutNode name="Child1" styleLbl="revTx">
        <dgm:varLst>
          <dgm:chMax val="0"/>
          <dgm:chPref val="0"/>
          <dgm:bulletEnabled val="1"/>
        </dgm:varLst>
        <dgm:choose name="Name31">
          <dgm:if name="Name3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4" axis="ch ch" ptType="node node" st="1 2" cnt="1 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35" ref="ImageRepeat"/>
      </dgm:layoutNode>
      <dgm:layoutNode name="Child2" styleLbl="revTx">
        <dgm:varLst>
          <dgm:chMax val="0"/>
          <dgm:chPref val="0"/>
          <dgm:bulletEnabled val="1"/>
        </dgm:varLst>
        <dgm:choose name="Name36">
          <dgm:if name="Name3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3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9" axis="ch ch" ptType="node node" st="1 3" cnt="1 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40" ref="ImageRepeat"/>
      </dgm:layoutNode>
      <dgm:layoutNode name="Child3" styleLbl="revTx">
        <dgm:varLst>
          <dgm:chMax val="0"/>
          <dgm:chPref val="0"/>
          <dgm:bulletEnabled val="1"/>
        </dgm:varLst>
        <dgm:choose name="Name41">
          <dgm:if name="Name42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3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4" axis="ch ch" ptType="node node" st="1 4" cnt="1 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45" ref="ImageRepeat"/>
      </dgm:layoutNode>
      <dgm:layoutNode name="Child4" styleLbl="revTx">
        <dgm:varLst>
          <dgm:chMax val="0"/>
          <dgm:chPref val="0"/>
          <dgm:bulletEnabled val="1"/>
        </dgm:varLst>
        <dgm:choose name="Name46">
          <dgm:if name="Name47" func="var" arg="dir" op="equ" val="norm">
            <dgm:alg type="tx">
              <dgm:param type="parTxLTRAlign" val="l"/>
              <dgm:param type="shpTxLTRAlignCh" val="l"/>
              <dgm:param type="parTxRTLAlign" val="l"/>
              <dgm:param type="shpTxRTLAlignCh" val="l"/>
              <dgm:param type="lnSpAfParP" val="10"/>
            </dgm:alg>
          </dgm:if>
          <dgm:else name="Name48">
            <dgm:alg type="tx">
              <dgm:param type="parTxLTRAlign" val="r"/>
              <dgm:param type="shpTxLTRAlignCh" val="r"/>
              <dgm:param type="parTxRTLAlign" val="r"/>
              <dgm:param type="shpTxRTLAlignCh" val="r"/>
              <dgm:param type="lnSpAfParP" val="10"/>
            </dgm:alg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0.80614</cdr:x>
      <cdr:y>0.49231</cdr:y>
    </cdr:from>
    <cdr:to>
      <cdr:x>0.88577</cdr:x>
      <cdr:y>0.59629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 rot="5400000">
          <a:off x="7221910" y="2196245"/>
          <a:ext cx="486690" cy="702712"/>
        </a:xfrm>
        <a:prstGeom xmlns:a="http://schemas.openxmlformats.org/drawingml/2006/main" prst="wedgeRoundRectCallou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rtlCol="0" anchor="ctr"/>
        <a:lstStyle xmlns:a="http://schemas.openxmlformats.org/drawingml/2006/main">
          <a:defPPr>
            <a:defRPr lang="ru-RU"/>
          </a:defPPr>
          <a:lvl1pPr marL="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7320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4640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41960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92808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36601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83921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31241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78561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accent2">
                  <a:lumMod val="50000"/>
                </a:schemeClr>
              </a:solidFill>
            </a:rPr>
            <a:t>98,9%</a:t>
          </a:r>
          <a:endParaRPr lang="ru-RU" sz="1400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0.28391</cdr:x>
      <cdr:y>0.30769</cdr:y>
    </cdr:from>
    <cdr:to>
      <cdr:x>0.36354</cdr:x>
      <cdr:y>0.41167</cdr:y>
    </cdr:to>
    <cdr:sp macro="" textlink="">
      <cdr:nvSpPr>
        <cdr:cNvPr id="3" name="Скругленная прямоугольная выноска 2"/>
        <cdr:cNvSpPr/>
      </cdr:nvSpPr>
      <cdr:spPr>
        <a:xfrm xmlns:a="http://schemas.openxmlformats.org/drawingml/2006/main" rot="5400000">
          <a:off x="2613400" y="1332147"/>
          <a:ext cx="486681" cy="702707"/>
        </a:xfrm>
        <a:prstGeom xmlns:a="http://schemas.openxmlformats.org/drawingml/2006/main" prst="wedgeRoundRectCallou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rtlCol="0" anchor="ctr"/>
        <a:lstStyle xmlns:a="http://schemas.openxmlformats.org/drawingml/2006/main">
          <a:defPPr>
            <a:defRPr lang="ru-RU"/>
          </a:defPPr>
          <a:lvl1pPr marL="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7320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4640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41960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92808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36601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83921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31241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78561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accent2">
                  <a:lumMod val="50000"/>
                </a:schemeClr>
              </a:solidFill>
            </a:rPr>
            <a:t>37,8%</a:t>
          </a:r>
          <a:endParaRPr lang="ru-RU" sz="1400" dirty="0">
            <a:solidFill>
              <a:schemeClr val="accent2">
                <a:lumMod val="5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0.28391</cdr:x>
      <cdr:y>0.10769</cdr:y>
    </cdr:from>
    <cdr:to>
      <cdr:x>0.36354</cdr:x>
      <cdr:y>0.21167</cdr:y>
    </cdr:to>
    <cdr:sp macro="" textlink="">
      <cdr:nvSpPr>
        <cdr:cNvPr id="4" name="Скругленная прямоугольная выноска 3"/>
        <cdr:cNvSpPr/>
      </cdr:nvSpPr>
      <cdr:spPr>
        <a:xfrm xmlns:a="http://schemas.openxmlformats.org/drawingml/2006/main" rot="5400000">
          <a:off x="2613400" y="396043"/>
          <a:ext cx="486681" cy="702707"/>
        </a:xfrm>
        <a:prstGeom xmlns:a="http://schemas.openxmlformats.org/drawingml/2006/main" prst="wedgeRoundRectCallout">
          <a:avLst/>
        </a:prstGeom>
        <a:solidFill xmlns:a="http://schemas.openxmlformats.org/drawingml/2006/main">
          <a:schemeClr val="accent1">
            <a:lumMod val="40000"/>
            <a:lumOff val="6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="vert270" rtlCol="0" anchor="ctr"/>
        <a:lstStyle xmlns:a="http://schemas.openxmlformats.org/drawingml/2006/main">
          <a:defPPr>
            <a:defRPr lang="ru-RU"/>
          </a:defPPr>
          <a:lvl1pPr marL="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7320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4640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41960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92808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366010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839212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312414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785616" algn="l" defTabSz="946404" rtl="0" eaLnBrk="1" latinLnBrk="0" hangingPunct="1">
            <a:defRPr sz="19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accent2">
                  <a:lumMod val="50000"/>
                </a:schemeClr>
              </a:solidFill>
            </a:rPr>
            <a:t>100%</a:t>
          </a:r>
          <a:endParaRPr lang="ru-RU" sz="1400" dirty="0">
            <a:solidFill>
              <a:schemeClr val="accent2">
                <a:lumMod val="50000"/>
              </a:schemeClr>
            </a:solidFill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Ханты-Мансийский автономный округ-Югра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F9E43E-E583-4DFA-9EAD-D1ED05E19E4C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00D9AD-A56D-4BDE-BCB3-A881FB04E6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91772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 smtClean="0"/>
              <a:t>Ханты-Мансийский автономный округ-Югра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E861B-54F5-4618-A70C-EBE127913CE7}" type="datetimeFigureOut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744538"/>
            <a:ext cx="4838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BA97E-DB6B-4EA4-A4D4-4FED68BC81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9464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3202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6404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9606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92808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66010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39212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12414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85616" algn="l" defTabSz="9464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79488" y="744538"/>
            <a:ext cx="4838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492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79488" y="744538"/>
            <a:ext cx="4838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492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79488" y="744538"/>
            <a:ext cx="4838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492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79488" y="744538"/>
            <a:ext cx="4838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492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34037" y="240030"/>
            <a:ext cx="8902775" cy="63367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6699" y="5621661"/>
            <a:ext cx="8930860" cy="1398159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2112" y="1680210"/>
            <a:ext cx="7957265" cy="1869113"/>
          </a:xfrm>
        </p:spPr>
        <p:txBody>
          <a:bodyPr anchor="b">
            <a:normAutofit/>
          </a:bodyPr>
          <a:lstStyle>
            <a:lvl1pPr>
              <a:defRPr sz="46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4223" y="3733801"/>
            <a:ext cx="6553042" cy="1546860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rgbClr val="FFFFFF"/>
                </a:solidFill>
              </a:defRPr>
            </a:lvl1pPr>
            <a:lvl2pPr marL="473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6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9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24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5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25BAAC-9C98-407C-AFA6-8FA4848FCC86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B3086-CB88-4CF4-9FE8-CE3213BA9BFA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036C5-D1A7-477C-9DBF-32F2ED67DBDB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6699" y="749901"/>
            <a:ext cx="8930860" cy="1398159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7079" y="1520190"/>
            <a:ext cx="2106335" cy="4711700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074" y="1520190"/>
            <a:ext cx="6162980" cy="4711701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A901A-BD74-4205-9AAE-1AD5A67534EF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34037" y="240030"/>
            <a:ext cx="8902775" cy="497342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191276" y="4413772"/>
            <a:ext cx="2944844" cy="749727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81620" y="4279054"/>
            <a:ext cx="5676390" cy="892645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96009" y="4291940"/>
            <a:ext cx="5598035" cy="812986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742909" y="4277883"/>
            <a:ext cx="3386680" cy="684126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6699" y="4261483"/>
            <a:ext cx="8930860" cy="1396368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4640" tIns="47320" rIns="94640" bIns="473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444" y="2586738"/>
            <a:ext cx="7957265" cy="1600200"/>
          </a:xfrm>
        </p:spPr>
        <p:txBody>
          <a:bodyPr anchor="t">
            <a:normAutofit/>
          </a:bodyPr>
          <a:lstStyle>
            <a:lvl1pPr algn="ctr">
              <a:defRPr sz="46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99888" y="1509321"/>
            <a:ext cx="6570378" cy="986791"/>
          </a:xfrm>
        </p:spPr>
        <p:txBody>
          <a:bodyPr anchor="b">
            <a:normAutofit/>
          </a:bodyPr>
          <a:lstStyle>
            <a:lvl1pPr marL="0" indent="0" algn="ctr">
              <a:buNone/>
              <a:defRPr sz="2100">
                <a:solidFill>
                  <a:srgbClr val="FFFFFF"/>
                </a:solidFill>
              </a:defRPr>
            </a:lvl1pPr>
            <a:lvl2pPr marL="4732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464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19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9280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366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839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3124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785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044DE-126B-4B47-9309-788699474564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E46F7-E2BD-4900-8066-45EF19E9F332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92749" y="2813152"/>
            <a:ext cx="3913102" cy="36196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755636" y="2813152"/>
            <a:ext cx="3913102" cy="36196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750" y="2812020"/>
            <a:ext cx="3913102" cy="671750"/>
          </a:xfrm>
        </p:spPr>
        <p:txBody>
          <a:bodyPr anchor="ctr"/>
          <a:lstStyle>
            <a:lvl1pPr marL="0" indent="0" algn="ctr">
              <a:buNone/>
              <a:defRPr sz="2500" b="0">
                <a:solidFill>
                  <a:schemeClr val="tx2"/>
                </a:solidFill>
                <a:latin typeface="+mj-lt"/>
              </a:defRPr>
            </a:lvl1pPr>
            <a:lvl2pPr marL="473202" indent="0">
              <a:buNone/>
              <a:defRPr sz="2100" b="1"/>
            </a:lvl2pPr>
            <a:lvl3pPr marL="946404" indent="0">
              <a:buNone/>
              <a:defRPr sz="1900" b="1"/>
            </a:lvl3pPr>
            <a:lvl4pPr marL="1419606" indent="0">
              <a:buNone/>
              <a:defRPr sz="1700" b="1"/>
            </a:lvl4pPr>
            <a:lvl5pPr marL="1892808" indent="0">
              <a:buNone/>
              <a:defRPr sz="1700" b="1"/>
            </a:lvl5pPr>
            <a:lvl6pPr marL="2366010" indent="0">
              <a:buNone/>
              <a:defRPr sz="1700" b="1"/>
            </a:lvl6pPr>
            <a:lvl7pPr marL="2839212" indent="0">
              <a:buNone/>
              <a:defRPr sz="1700" b="1"/>
            </a:lvl7pPr>
            <a:lvl8pPr marL="3312414" indent="0">
              <a:buNone/>
              <a:defRPr sz="1700" b="1"/>
            </a:lvl8pPr>
            <a:lvl9pPr marL="378561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443" y="3600451"/>
            <a:ext cx="3910914" cy="283202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8756" y="2812019"/>
            <a:ext cx="3913102" cy="671750"/>
          </a:xfrm>
        </p:spPr>
        <p:txBody>
          <a:bodyPr anchor="ctr"/>
          <a:lstStyle>
            <a:lvl1pPr marL="0" indent="0" algn="ctr">
              <a:buNone/>
              <a:defRPr sz="2500" b="0" i="0">
                <a:solidFill>
                  <a:schemeClr val="tx2"/>
                </a:solidFill>
                <a:latin typeface="+mj-lt"/>
              </a:defRPr>
            </a:lvl1pPr>
            <a:lvl2pPr marL="473202" indent="0">
              <a:buNone/>
              <a:defRPr sz="2100" b="1"/>
            </a:lvl2pPr>
            <a:lvl3pPr marL="946404" indent="0">
              <a:buNone/>
              <a:defRPr sz="1900" b="1"/>
            </a:lvl3pPr>
            <a:lvl4pPr marL="1419606" indent="0">
              <a:buNone/>
              <a:defRPr sz="1700" b="1"/>
            </a:lvl4pPr>
            <a:lvl5pPr marL="1892808" indent="0">
              <a:buNone/>
              <a:defRPr sz="1700" b="1"/>
            </a:lvl5pPr>
            <a:lvl6pPr marL="2366010" indent="0">
              <a:buNone/>
              <a:defRPr sz="1700" b="1"/>
            </a:lvl6pPr>
            <a:lvl7pPr marL="2839212" indent="0">
              <a:buNone/>
              <a:defRPr sz="1700" b="1"/>
            </a:lvl7pPr>
            <a:lvl8pPr marL="3312414" indent="0">
              <a:buNone/>
              <a:defRPr sz="1700" b="1"/>
            </a:lvl8pPr>
            <a:lvl9pPr marL="3785616" indent="0">
              <a:buNone/>
              <a:defRPr sz="17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5506" y="3600451"/>
            <a:ext cx="3913102" cy="2832021"/>
          </a:xfrm>
        </p:spPr>
        <p:txBody>
          <a:bodyPr/>
          <a:lstStyle>
            <a:lvl1pPr>
              <a:defRPr sz="2100"/>
            </a:lvl1pPr>
            <a:lvl2pPr>
              <a:defRPr sz="1900"/>
            </a:lvl2pPr>
            <a:lvl3pPr>
              <a:defRPr sz="1700"/>
            </a:lvl3pPr>
            <a:lvl4pPr>
              <a:defRPr sz="1400"/>
            </a:lvl4pPr>
            <a:lvl5pPr>
              <a:defRPr sz="14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E2B9-B969-40CA-96AF-8B01D7F94E11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43116-9252-4439-80A2-A773CCC44649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6699" y="749900"/>
            <a:ext cx="8930860" cy="1396368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9A3DC1-B778-4AAE-8804-4466A18494E4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4037" y="240030"/>
            <a:ext cx="8902775" cy="1497787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CEFD8-7075-4AAC-B055-7285048120DD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36149" y="3760471"/>
            <a:ext cx="3432546" cy="200025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21"/>
              </a:spcAft>
              <a:buNone/>
              <a:defRPr sz="1900">
                <a:solidFill>
                  <a:schemeClr val="tx2"/>
                </a:solidFill>
              </a:defRPr>
            </a:lvl1pPr>
            <a:lvl2pPr marL="473202" indent="0">
              <a:buNone/>
              <a:defRPr sz="1200"/>
            </a:lvl2pPr>
            <a:lvl3pPr marL="946404" indent="0">
              <a:buNone/>
              <a:defRPr sz="1000"/>
            </a:lvl3pPr>
            <a:lvl4pPr marL="1419606" indent="0">
              <a:buNone/>
              <a:defRPr sz="900"/>
            </a:lvl4pPr>
            <a:lvl5pPr marL="1892808" indent="0">
              <a:buNone/>
              <a:defRPr sz="900"/>
            </a:lvl5pPr>
            <a:lvl6pPr marL="2366010" indent="0">
              <a:buNone/>
              <a:defRPr sz="900"/>
            </a:lvl6pPr>
            <a:lvl7pPr marL="2839212" indent="0">
              <a:buNone/>
              <a:defRPr sz="900"/>
            </a:lvl7pPr>
            <a:lvl8pPr marL="3312414" indent="0">
              <a:buNone/>
              <a:defRPr sz="900"/>
            </a:lvl8pPr>
            <a:lvl9pPr marL="378561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6699" y="749901"/>
            <a:ext cx="8930860" cy="1398159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36149" y="2400300"/>
            <a:ext cx="3432546" cy="1315364"/>
          </a:xfrm>
        </p:spPr>
        <p:txBody>
          <a:bodyPr anchor="b">
            <a:noAutofit/>
          </a:bodyPr>
          <a:lstStyle>
            <a:lvl1pPr algn="l">
              <a:defRPr sz="33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608" y="1920240"/>
            <a:ext cx="3996934" cy="4000500"/>
          </a:xfrm>
        </p:spPr>
        <p:txBody>
          <a:bodyPr anchor="ctr"/>
          <a:lstStyle>
            <a:lvl1pPr>
              <a:buClr>
                <a:schemeClr val="bg1"/>
              </a:buClr>
              <a:defRPr sz="23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1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9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7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700">
                <a:solidFill>
                  <a:schemeClr val="tx2"/>
                </a:solidFill>
              </a:defRPr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34037" y="240030"/>
            <a:ext cx="8902775" cy="63367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6699" y="5621661"/>
            <a:ext cx="8930860" cy="1398159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0086" y="355600"/>
            <a:ext cx="3903328" cy="2551431"/>
          </a:xfrm>
        </p:spPr>
        <p:txBody>
          <a:bodyPr anchor="b">
            <a:normAutofit/>
          </a:bodyPr>
          <a:lstStyle>
            <a:lvl1pPr algn="l">
              <a:defRPr sz="29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84126" y="2924810"/>
            <a:ext cx="3909288" cy="2542540"/>
          </a:xfrm>
        </p:spPr>
        <p:txBody>
          <a:bodyPr>
            <a:normAutofit/>
          </a:bodyPr>
          <a:lstStyle>
            <a:lvl1pPr marL="0" indent="0">
              <a:buNone/>
              <a:defRPr sz="1900">
                <a:solidFill>
                  <a:srgbClr val="FFFFFF"/>
                </a:solidFill>
              </a:defRPr>
            </a:lvl1pPr>
            <a:lvl2pPr marL="473202" indent="0">
              <a:buNone/>
              <a:defRPr sz="1200"/>
            </a:lvl2pPr>
            <a:lvl3pPr marL="946404" indent="0">
              <a:buNone/>
              <a:defRPr sz="1000"/>
            </a:lvl3pPr>
            <a:lvl4pPr marL="1419606" indent="0">
              <a:buNone/>
              <a:defRPr sz="900"/>
            </a:lvl4pPr>
            <a:lvl5pPr marL="1892808" indent="0">
              <a:buNone/>
              <a:defRPr sz="900"/>
            </a:lvl5pPr>
            <a:lvl6pPr marL="2366010" indent="0">
              <a:buNone/>
              <a:defRPr sz="900"/>
            </a:lvl6pPr>
            <a:lvl7pPr marL="2839212" indent="0">
              <a:buNone/>
              <a:defRPr sz="900"/>
            </a:lvl7pPr>
            <a:lvl8pPr marL="3312414" indent="0">
              <a:buNone/>
              <a:defRPr sz="900"/>
            </a:lvl8pPr>
            <a:lvl9pPr marL="378561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B4657-AD49-4C85-859E-AD51D8A8E245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58137" y="1440180"/>
            <a:ext cx="3650980" cy="3072384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300">
                <a:solidFill>
                  <a:schemeClr val="bg1"/>
                </a:solidFill>
              </a:defRPr>
            </a:lvl1pPr>
            <a:lvl2pPr marL="473202" indent="0">
              <a:buNone/>
              <a:defRPr sz="2900"/>
            </a:lvl2pPr>
            <a:lvl3pPr marL="946404" indent="0">
              <a:buNone/>
              <a:defRPr sz="2500"/>
            </a:lvl3pPr>
            <a:lvl4pPr marL="1419606" indent="0">
              <a:buNone/>
              <a:defRPr sz="2100"/>
            </a:lvl4pPr>
            <a:lvl5pPr marL="1892808" indent="0">
              <a:buNone/>
              <a:defRPr sz="2100"/>
            </a:lvl5pPr>
            <a:lvl6pPr marL="2366010" indent="0">
              <a:buNone/>
              <a:defRPr sz="2100"/>
            </a:lvl6pPr>
            <a:lvl7pPr marL="2839212" indent="0">
              <a:buNone/>
              <a:defRPr sz="2100"/>
            </a:lvl7pPr>
            <a:lvl8pPr marL="3312414" indent="0">
              <a:buNone/>
              <a:defRPr sz="2100"/>
            </a:lvl8pPr>
            <a:lvl9pPr marL="3785616" indent="0">
              <a:buNone/>
              <a:defRPr sz="21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34037" y="240030"/>
            <a:ext cx="8902775" cy="2592324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4640" tIns="47320" rIns="94640" bIns="47320"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6699" y="1763400"/>
            <a:ext cx="8930860" cy="1396368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68075" y="355245"/>
            <a:ext cx="8425339" cy="1315364"/>
          </a:xfrm>
          <a:prstGeom prst="rect">
            <a:avLst/>
          </a:prstGeom>
        </p:spPr>
        <p:txBody>
          <a:bodyPr vert="horz" lIns="94640" tIns="47320" rIns="94640" bIns="473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86489" y="6562673"/>
            <a:ext cx="3876756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EE979AAF-9ADA-469A-AF4A-5D6886F282A1}" type="datetime1">
              <a:rPr lang="ru-RU" smtClean="0"/>
              <a:pPr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244" y="6562673"/>
            <a:ext cx="3876757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86015" y="6562672"/>
            <a:ext cx="1189460" cy="383381"/>
          </a:xfrm>
          <a:prstGeom prst="rect">
            <a:avLst/>
          </a:prstGeom>
        </p:spPr>
        <p:txBody>
          <a:bodyPr vert="horz" lIns="94640" tIns="47320" rIns="94640" bIns="473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809" y="2809240"/>
            <a:ext cx="7584539" cy="3623231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hf sldNum="0" hdr="0" ftr="0"/>
  <p:txStyles>
    <p:titleStyle>
      <a:lvl1pPr algn="ctr" defTabSz="946404" rtl="0" eaLnBrk="1" latinLnBrk="0" hangingPunct="1">
        <a:spcBef>
          <a:spcPct val="0"/>
        </a:spcBef>
        <a:buNone/>
        <a:defRPr sz="46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3921" indent="-28392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500" kern="1200">
          <a:solidFill>
            <a:schemeClr val="tx2"/>
          </a:solidFill>
          <a:latin typeface="+mn-lt"/>
          <a:ea typeface="+mn-ea"/>
          <a:cs typeface="+mn-cs"/>
        </a:defRPr>
      </a:lvl1pPr>
      <a:lvl2pPr marL="596432" indent="-28392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85611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100" kern="1200">
          <a:solidFill>
            <a:schemeClr val="tx2"/>
          </a:solidFill>
          <a:latin typeface="+mn-lt"/>
          <a:ea typeface="+mn-ea"/>
          <a:cs typeface="+mn-cs"/>
        </a:defRPr>
      </a:lvl3pPr>
      <a:lvl4pPr marL="1183005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900" kern="1200">
          <a:solidFill>
            <a:schemeClr val="tx2"/>
          </a:solidFill>
          <a:latin typeface="+mn-lt"/>
          <a:ea typeface="+mn-ea"/>
          <a:cs typeface="+mn-cs"/>
        </a:defRPr>
      </a:lvl4pPr>
      <a:lvl5pPr marL="1514246" indent="-236601" algn="l" defTabSz="946404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700" kern="1200">
          <a:solidFill>
            <a:schemeClr val="tx2"/>
          </a:solidFill>
          <a:latin typeface="+mn-lt"/>
          <a:ea typeface="+mn-ea"/>
          <a:cs typeface="+mn-cs"/>
        </a:defRPr>
      </a:lvl5pPr>
      <a:lvl6pPr marL="1845488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76729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507971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839212" indent="-236601" algn="l" defTabSz="946404" rtl="0" eaLnBrk="1" latinLnBrk="0" hangingPunct="1">
        <a:spcBef>
          <a:spcPts val="397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3202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46404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19606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92808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66010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39212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12414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785616" algn="l" defTabSz="94640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://yandex.ru/images/search?source=wiz&amp;img_url=http://nashkiev.ua/style/u/journal/35270/icon.jpg&amp;uinfo=sw-1280-sh-1024-ww-1276-wh-904-pd-1-wp-5x4_1280x1024&amp;_=1423739092475&amp;viewport=wide&amp;text=%D1%81%D1%82%D1%80%D0%B8%D1%82%20%D0%B2%D0%BE%D1%80%D0%BA%D0%B0%D1%83%D1%82%20%D1%84%D0%BE%D1%82%D0%BE&amp;noreask=1&amp;pos=5&amp;rpt=simage&amp;lr=57&amp;pin=1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yandex.ru/images/search?source=wiz&amp;img_url=http://svetlovodsk.com.ua/photos/albums/events/30.06.2012/street-workout-svetlovodsk-222.jpg&amp;uinfo=sw-1280-sh-1024-ww-1259-wh-904-pd-1-wp-5x4_1280x1024&amp;_=1423739266991&amp;viewport=wide&amp;p=8&amp;text=%D1%81%D1%82%D1%80%D0%B8%D1%82%20%D0%B2%D0%BE%D1%80%D0%BA%D0%B0%D1%83%D1%82%20%D1%84%D0%BE%D1%82%D0%BE&amp;noreask=1&amp;pos=242&amp;rpt=simage&amp;lr=57&amp;pin=1" TargetMode="External"/><Relationship Id="rId5" Type="http://schemas.openxmlformats.org/officeDocument/2006/relationships/image" Target="../media/image22.jpeg"/><Relationship Id="rId4" Type="http://schemas.openxmlformats.org/officeDocument/2006/relationships/hyperlink" Target="http://yandex.ru/images/search?source=wiz&amp;img_url=http://old.niklife.com.ua/storage/images/2013_06/37147_7_899x600.jpeg&amp;uinfo=sw-1280-sh-1024-ww-1259-wh-904-pd-1-wp-5x4_1280x1024&amp;_=1423739334497&amp;viewport=wide&amp;p=12&amp;text=%D1%81%D1%82%D1%80%D0%B8%D1%82%20%D0%B2%D0%BE%D1%80%D0%BA%D0%B0%D1%83%D1%82%20%D1%84%D0%BE%D1%82%D0%BE&amp;noreask=1&amp;pos=389&amp;rpt=simage&amp;lr=57&amp;pin=1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microsoft.com/office/2007/relationships/hdphoto" Target="../media/hdphoto2.wdp"/><Relationship Id="rId7" Type="http://schemas.openxmlformats.org/officeDocument/2006/relationships/image" Target="../media/image43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microsoft.com/office/2007/relationships/hdphoto" Target="../media/hdphoto3.wdp"/><Relationship Id="rId4" Type="http://schemas.openxmlformats.org/officeDocument/2006/relationships/image" Target="../media/image41.png"/><Relationship Id="rId9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microsoft.com/office/2007/relationships/hdphoto" Target="../media/hdphoto1.wdp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image" Target="../media/image51.pn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microsoft.com/office/2007/relationships/hdphoto" Target="../media/hdphoto4.wdp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6106" y="871299"/>
            <a:ext cx="8284425" cy="3017183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b="1" dirty="0">
                <a:ln w="50800"/>
                <a:solidFill>
                  <a:schemeClr val="bg1"/>
                </a:solidFill>
                <a:latin typeface="Monotype Corsiva" pitchFamily="66" charset="0"/>
              </a:rPr>
              <a:t>Реализация </a:t>
            </a:r>
            <a:r>
              <a:rPr lang="ru-RU" sz="2800" b="1" dirty="0">
                <a:latin typeface="Monotype Corsiva" pitchFamily="66" charset="0"/>
              </a:rPr>
              <a:t>государственной </a:t>
            </a:r>
            <a:r>
              <a:rPr lang="ru-RU" sz="2800" b="1" dirty="0" smtClean="0">
                <a:latin typeface="Monotype Corsiva" pitchFamily="66" charset="0"/>
              </a:rPr>
              <a:t>программы</a:t>
            </a:r>
            <a:br>
              <a:rPr lang="ru-RU" sz="2800" b="1" dirty="0" smtClean="0">
                <a:latin typeface="Monotype Corsiva" pitchFamily="66" charset="0"/>
              </a:rPr>
            </a:br>
            <a:r>
              <a:rPr lang="ru-RU" sz="2800" b="1" dirty="0" smtClean="0">
                <a:latin typeface="Monotype Corsiva" pitchFamily="66" charset="0"/>
              </a:rPr>
              <a:t> </a:t>
            </a:r>
            <a:r>
              <a:rPr lang="ru-RU" sz="2800" b="1" dirty="0">
                <a:latin typeface="Monotype Corsiva" pitchFamily="66" charset="0"/>
              </a:rPr>
              <a:t>Ханты-Мансийского автономного округа - Югры </a:t>
            </a:r>
            <a:br>
              <a:rPr lang="ru-RU" sz="2800" b="1" dirty="0">
                <a:latin typeface="Monotype Corsiva" pitchFamily="66" charset="0"/>
              </a:rPr>
            </a:br>
            <a:r>
              <a:rPr lang="ru-RU" sz="2800" b="1" dirty="0">
                <a:latin typeface="Monotype Corsiva" pitchFamily="66" charset="0"/>
              </a:rPr>
              <a:t>«Развитие физической культуры и спорта в Ханты-Мансийском автономном округе - Югре на 2014-2020 годы» </a:t>
            </a:r>
            <a:r>
              <a:rPr lang="ru-RU" sz="2800" b="1" dirty="0" smtClean="0">
                <a:latin typeface="Monotype Corsiva" pitchFamily="66" charset="0"/>
              </a:rPr>
              <a:t>в 2015 году</a:t>
            </a:r>
            <a:endParaRPr lang="ru-RU" sz="28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57768" y="6552778"/>
            <a:ext cx="1843017" cy="284332"/>
          </a:xfrm>
        </p:spPr>
        <p:txBody>
          <a:bodyPr>
            <a:normAutofit/>
          </a:bodyPr>
          <a:lstStyle/>
          <a:p>
            <a:pPr algn="ctr"/>
            <a:r>
              <a:rPr lang="ru-RU" sz="900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г.Ханты-Мансийск</a:t>
            </a:r>
            <a:endParaRPr lang="ru-RU" sz="9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2" name="Дата 21"/>
          <p:cNvSpPr>
            <a:spLocks noGrp="1"/>
          </p:cNvSpPr>
          <p:nvPr>
            <p:ph type="dt" sz="half" idx="10"/>
          </p:nvPr>
        </p:nvSpPr>
        <p:spPr>
          <a:xfrm>
            <a:off x="3943537" y="6776003"/>
            <a:ext cx="1501739" cy="260033"/>
          </a:xfrm>
        </p:spPr>
        <p:txBody>
          <a:bodyPr/>
          <a:lstStyle/>
          <a:p>
            <a:pPr algn="ctr"/>
            <a:fld id="{10372D4A-B157-4856-BDE6-10BADFCDE827}" type="datetime1">
              <a:rPr lang="ru-RU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pPr algn="ctr"/>
              <a:t>16.02.2016</a:t>
            </a:fld>
            <a:endParaRPr lang="ru-RU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288256" y="288082"/>
            <a:ext cx="966619" cy="512832"/>
            <a:chOff x="1142" y="1458"/>
            <a:chExt cx="3476" cy="1404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008336" y="288082"/>
            <a:ext cx="590465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320881" y="4536554"/>
            <a:ext cx="4762842" cy="107721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Директор</a:t>
            </a:r>
          </a:p>
          <a:p>
            <a:pPr algn="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Департамента физической культуры и спорта</a:t>
            </a:r>
          </a:p>
          <a:p>
            <a:pPr algn="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Ханты-Мансийского автономного округа-Югры</a:t>
            </a:r>
          </a:p>
          <a:p>
            <a:pPr algn="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Евгений Леонидович Редькин </a:t>
            </a:r>
            <a:endParaRPr lang="ru-RU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6482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180546" y="6897529"/>
            <a:ext cx="2574409" cy="303371"/>
          </a:xfrm>
        </p:spPr>
        <p:txBody>
          <a:bodyPr/>
          <a:lstStyle/>
          <a:p>
            <a:fld id="{216A901A-BD74-4205-9AAE-1AD5A67534EF}" type="datetime1">
              <a:rPr lang="ru-RU" smtClean="0"/>
              <a:pPr/>
              <a:t>16.02.2016</a:t>
            </a:fld>
            <a:endParaRPr lang="ru-RU" dirty="0"/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282701" y="308305"/>
            <a:ext cx="966619" cy="512832"/>
            <a:chOff x="1142" y="1458"/>
            <a:chExt cx="3476" cy="1404"/>
          </a:xfrm>
        </p:grpSpPr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194260" y="320249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Объект 1"/>
          <p:cNvSpPr txBox="1">
            <a:spLocks/>
          </p:cNvSpPr>
          <p:nvPr/>
        </p:nvSpPr>
        <p:spPr>
          <a:xfrm>
            <a:off x="438478" y="1109076"/>
            <a:ext cx="8737098" cy="4818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rm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Font typeface="Wingdings 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</a:p>
        </p:txBody>
      </p:sp>
      <p:sp>
        <p:nvSpPr>
          <p:cNvPr id="29" name="Объект 1"/>
          <p:cNvSpPr txBox="1">
            <a:spLocks/>
          </p:cNvSpPr>
          <p:nvPr/>
        </p:nvSpPr>
        <p:spPr>
          <a:xfrm>
            <a:off x="180150" y="1915825"/>
            <a:ext cx="8821074" cy="357190"/>
          </a:xfrm>
          <a:prstGeom prst="rect">
            <a:avLst/>
          </a:prstGeom>
        </p:spPr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РАЗВИТИЕ СЕТИ ПЛОСКОСТНЫХ СПОРТИВНЫХ СООРУЖЕНИЙ МУНИЦИПАЛЬНЫХ УЧРЕЖДЕНИЙ СПОРТА</a:t>
            </a:r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28243" y="2664346"/>
            <a:ext cx="773115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         Приобретено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и передано муниципальным образованиям автономного округа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25 </a:t>
            </a: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турниковых комплексов для занятий </a:t>
            </a:r>
            <a:r>
              <a:rPr lang="en-US" sz="1200" b="1" dirty="0">
                <a:solidFill>
                  <a:schemeClr val="accent2">
                    <a:lumMod val="50000"/>
                  </a:schemeClr>
                </a:solidFill>
              </a:rPr>
              <a:t>Street </a:t>
            </a:r>
            <a:r>
              <a:rPr lang="en-US" sz="1200" b="1" dirty="0" smtClean="0">
                <a:solidFill>
                  <a:schemeClr val="accent2">
                    <a:lumMod val="50000"/>
                  </a:schemeClr>
                </a:solidFill>
              </a:rPr>
              <a:t>Workout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ru-RU" sz="12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Picture 2" descr="i?id=21a16bf2d940e48e9266466bce6f0679-17-144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50" y="4104506"/>
            <a:ext cx="291200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i?id=a41ae9d8bf636033d341b84f61a0bd63-100-144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1693" y="4110356"/>
            <a:ext cx="291200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i?id=76730592c8facc6130d4d300f4df56db-54-144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572" y="4110356"/>
            <a:ext cx="2912004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180150" y="6349408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4 979,9тыс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- 100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3226013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9069" y="1528748"/>
            <a:ext cx="7201024" cy="4542936"/>
          </a:xfrm>
          <a:prstGeom prst="rect">
            <a:avLst/>
          </a:prstGeom>
          <a:noFill/>
        </p:spPr>
        <p:txBody>
          <a:bodyPr wrap="square" lIns="94640" tIns="47320" rIns="94640" bIns="47320" rtlCol="0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Ф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инансировалось </a:t>
            </a: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строительство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11 муниципальных объектов спорта:</a:t>
            </a:r>
          </a:p>
          <a:p>
            <a:endParaRPr lang="ru-RU" sz="1100" dirty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«Спортивный комплекс с плавательным бассейном на 50 метров в г. Сургуте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«Лыжная база в городе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Урай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«Физкультурно-спортивный комплекс с ледовой ареной г.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Мегион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«Крытый каток в 15 микрорайоне г. Нефтеюганск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«Спортивный комплекс с бассейном в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пгт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Приобъе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Октябрьского района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«Трансформируемая универсальная арена для катка с естественным льдом, площадками для игровых дисциплин, трибунами на 250 зрительских мест и отапливаемым административно-бытовым блоком в п.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Горноправдинск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Ханты-Мансийского района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Водно-спортивный комплекс «Нефтяник», </a:t>
            </a:r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Физкультурно-спортивный комплекс с универсальным игровым залом в г.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Югорске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», </a:t>
            </a:r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Реконструкция 5 блока муниципальной общеобразовательной многопрофильной средней школы №1 в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пгт.Излучинск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Нижневартовского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района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ул.Школьная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, д.5» (водно-оздоровительный комплекс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)»,</a:t>
            </a: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Крытый хоккейный корт в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пгт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Излучинск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 err="1">
                <a:solidFill>
                  <a:schemeClr val="accent2">
                    <a:lumMod val="50000"/>
                  </a:schemeClr>
                </a:solidFill>
              </a:rPr>
              <a:t>Нижневартовского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 района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»,</a:t>
            </a:r>
          </a:p>
          <a:p>
            <a:pPr lvl="0"/>
            <a:endParaRPr lang="ru-RU" sz="11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lvl="0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100" dirty="0">
                <a:solidFill>
                  <a:schemeClr val="accent2">
                    <a:lumMod val="50000"/>
                  </a:schemeClr>
                </a:solidFill>
              </a:rPr>
              <a:t>«Городской стадион в г. Советский. 3-я очередь. Крытый каток с искусственным льдом в г. Советский</a:t>
            </a:r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</a:rPr>
              <a:t>».</a:t>
            </a:r>
            <a:endParaRPr lang="ru-RU" sz="11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26" name="Group 9"/>
          <p:cNvGrpSpPr>
            <a:grpSpLocks/>
          </p:cNvGrpSpPr>
          <p:nvPr/>
        </p:nvGrpSpPr>
        <p:grpSpPr bwMode="auto">
          <a:xfrm>
            <a:off x="289424" y="296434"/>
            <a:ext cx="966619" cy="512832"/>
            <a:chOff x="1142" y="1458"/>
            <a:chExt cx="3476" cy="1404"/>
          </a:xfrm>
        </p:grpSpPr>
        <p:sp>
          <p:nvSpPr>
            <p:cNvPr id="27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40" name="Прямоугольник 39"/>
          <p:cNvSpPr/>
          <p:nvPr/>
        </p:nvSpPr>
        <p:spPr>
          <a:xfrm>
            <a:off x="1170917" y="2964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C:\Documents and Settings\SafonovaOM\Рабочий стол\От Пахомова А\IMG_0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38196" y="1528748"/>
            <a:ext cx="2214580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 descr="C:\Documents and Settings\SafonovaOM\Рабочий стол\От Пахомова А\IMG_01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2479" y="3386136"/>
            <a:ext cx="2250297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C:\Documents and Settings\SafonovaOM\Рабочий стол\От Пахомова А\SAM_10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8198" y="5314962"/>
            <a:ext cx="2214578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4" name="Объект 1"/>
          <p:cNvSpPr txBox="1">
            <a:spLocks/>
          </p:cNvSpPr>
          <p:nvPr/>
        </p:nvSpPr>
        <p:spPr>
          <a:xfrm>
            <a:off x="276164" y="1152178"/>
            <a:ext cx="8737098" cy="4818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rm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Font typeface="Wingdings 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74635" y="6311417"/>
            <a:ext cx="41180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1 122 762,5тыс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97,8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1685235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&amp;Pcy;&amp;iecy;&amp;rcy;&amp;vcy;&amp;ycy;&amp;jcy; &amp;scy;&amp;ncy;&amp;iecy;&amp;g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9" y="4536554"/>
            <a:ext cx="2913050" cy="202165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348" y="1918728"/>
            <a:ext cx="9181338" cy="2079163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ru-RU" sz="1400" dirty="0" smtClean="0"/>
              <a:t>        Продолжалось </a:t>
            </a:r>
            <a:r>
              <a:rPr lang="ru-RU" sz="1400" dirty="0"/>
              <a:t>строительство «Регионального центра единоборств в г. Ханты-Мансийске</a:t>
            </a:r>
            <a:r>
              <a:rPr lang="ru-RU" sz="1400" dirty="0" smtClean="0"/>
              <a:t>». </a:t>
            </a:r>
            <a:r>
              <a:rPr lang="ru-RU" sz="1400" dirty="0"/>
              <a:t>Общая готовность объекта </a:t>
            </a:r>
            <a:r>
              <a:rPr lang="ru-RU" sz="1400" dirty="0" smtClean="0"/>
              <a:t>91 </a:t>
            </a:r>
            <a:r>
              <a:rPr lang="ru-RU" sz="1400" dirty="0"/>
              <a:t>%. </a:t>
            </a:r>
          </a:p>
          <a:p>
            <a:pPr marL="0" indent="0">
              <a:buNone/>
            </a:pPr>
            <a:r>
              <a:rPr lang="ru-RU" sz="1400" dirty="0"/>
              <a:t>Региональный центр спорта инвалидов, </a:t>
            </a:r>
            <a:r>
              <a:rPr lang="ru-RU" sz="1400" dirty="0" smtClean="0"/>
              <a:t>г</a:t>
            </a:r>
            <a:r>
              <a:rPr lang="ru-RU" sz="1400" dirty="0"/>
              <a:t>. Сургут (ПИР</a:t>
            </a:r>
            <a:r>
              <a:rPr lang="ru-RU" sz="1400" dirty="0" smtClean="0"/>
              <a:t>)</a:t>
            </a:r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           С </a:t>
            </a:r>
            <a:r>
              <a:rPr lang="ru-RU" sz="1400" dirty="0"/>
              <a:t>целью привлечения средств из областного бюджета, в рамках мероприятий областной целевой программы «Сотрудничество» продолжают выполняться проектные и изыскательские работы по объектам:</a:t>
            </a:r>
          </a:p>
          <a:p>
            <a:r>
              <a:rPr lang="ru-RU" sz="1400" dirty="0"/>
              <a:t> -«Центр зимних видов спорта. Обеспечение инженерной инфраструктурой горнолыжного комплекса в г. Ханты-Мансийске</a:t>
            </a:r>
            <a:r>
              <a:rPr lang="ru-RU" sz="1400" dirty="0" smtClean="0"/>
              <a:t>»;</a:t>
            </a:r>
            <a:endParaRPr lang="ru-RU" sz="1400" dirty="0"/>
          </a:p>
          <a:p>
            <a:r>
              <a:rPr lang="ru-RU" sz="1400" dirty="0"/>
              <a:t>- «Лыжный тренировочный тоннель, г. Ханты-Мансийск</a:t>
            </a:r>
            <a:r>
              <a:rPr lang="ru-RU" sz="1400" dirty="0" smtClean="0"/>
              <a:t>».</a:t>
            </a:r>
            <a:endParaRPr lang="ru-RU" sz="140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2966232" y="6743722"/>
            <a:ext cx="2574409" cy="303371"/>
          </a:xfrm>
        </p:spPr>
        <p:txBody>
          <a:bodyPr/>
          <a:lstStyle/>
          <a:p>
            <a:fld id="{216A901A-BD74-4205-9AAE-1AD5A67534EF}" type="datetime1">
              <a:rPr lang="ru-RU" smtClean="0"/>
              <a:pPr/>
              <a:t>16.02.2016</a:t>
            </a:fld>
            <a:endParaRPr lang="ru-RU" dirty="0"/>
          </a:p>
        </p:txBody>
      </p: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272039" y="276901"/>
            <a:ext cx="966619" cy="512832"/>
            <a:chOff x="1142" y="1458"/>
            <a:chExt cx="3476" cy="1404"/>
          </a:xfrm>
        </p:grpSpPr>
        <p:sp>
          <p:nvSpPr>
            <p:cNvPr id="9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1183598" y="279972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7" name="Picture 24" descr="\\192.168.3.30\!_общая_!\Абрамова О.В\Рисунки презентации фотографии\Ханты-Мансийск фото\Центр лыжного спорта\ЦЛС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966" y="4176514"/>
            <a:ext cx="3071834" cy="185321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5" descr="\\192.168.3.30\!_общая_!\Абрамова О.В\Рисунки презентации фотографии\Ханты-Мансийск фото\спорт объекты\подъемник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58" y="4608562"/>
            <a:ext cx="3051390" cy="178046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Объект 1"/>
          <p:cNvSpPr txBox="1">
            <a:spLocks/>
          </p:cNvSpPr>
          <p:nvPr/>
        </p:nvSpPr>
        <p:spPr>
          <a:xfrm>
            <a:off x="265224" y="1605158"/>
            <a:ext cx="9038462" cy="313570"/>
          </a:xfrm>
          <a:prstGeom prst="rect">
            <a:avLst/>
          </a:prstGeom>
        </p:spPr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МАТЕРИАЛЬНО-ТЕХНИЧЕСКОЙ БАЗЫ УЧРЕЖДЕНИЙ СПОРТА АВТОНОМНОГО ОКРУГА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7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&amp;Ncy;&amp;ocy;&amp;vcy;&amp;ocy;&amp;scy;&amp;tcy;&amp;icy; &amp;ncy;&amp;iecy;&amp;dcy;&amp;vcy;&amp;icy;&amp;zhcy;&amp;icy;&amp;mcy;&amp;ocy;&amp;scy;&amp;tcy;&amp;icy; - &amp;Scy;&amp;pcy;&amp;rcy;&amp;acy;&amp;vcy;&amp;ocy;&amp;chcy;&amp;ncy;&amp;icy;&amp;kcy; &amp;pcy;&amp;ocy; &amp;ncy;&amp;iecy;&amp;dcy;&amp;vcy;&amp;icy;&amp;zhcy;&amp;icy;&amp;mcy;&amp;ocy;&amp;scy;&amp;tcy;&amp;icy; &amp;Ocy;&amp;mcy;&amp;scy;&amp;kcy;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944" y="4176514"/>
            <a:ext cx="2880543" cy="17281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80150" y="6616327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136 011,0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-68,6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8593" y="864146"/>
            <a:ext cx="8964639" cy="432048"/>
          </a:xfr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445921" y="3184594"/>
            <a:ext cx="4202080" cy="3288974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52352" y="255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288256" y="279306"/>
            <a:ext cx="966619" cy="512832"/>
            <a:chOff x="1142" y="1458"/>
            <a:chExt cx="3476" cy="1404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478187" y="1440210"/>
            <a:ext cx="8379021" cy="249299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1000">
                <a:schemeClr val="accent2">
                  <a:tint val="12000"/>
                  <a:satMod val="2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120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ОКРУЖНЫЕ </a:t>
            </a:r>
            <a:r>
              <a:rPr lang="ru-RU" dirty="0" smtClean="0"/>
              <a:t>СМОТРЫ-КОНКУРСЫ:</a:t>
            </a:r>
            <a:endParaRPr lang="ru-RU" dirty="0"/>
          </a:p>
          <a:p>
            <a:pPr algn="l"/>
            <a:endParaRPr lang="ru-RU" dirty="0"/>
          </a:p>
          <a:p>
            <a:pPr marL="228600" indent="-228600" algn="l">
              <a:buAutoNum type="arabicPeriod"/>
            </a:pPr>
            <a:r>
              <a:rPr lang="ru-RU" dirty="0" smtClean="0"/>
              <a:t>«</a:t>
            </a:r>
            <a:r>
              <a:rPr lang="ru-RU" dirty="0"/>
              <a:t>Спортивная Элита</a:t>
            </a:r>
            <a:r>
              <a:rPr lang="ru-RU" dirty="0" smtClean="0"/>
              <a:t>»</a:t>
            </a:r>
          </a:p>
          <a:p>
            <a:pPr marL="228600" indent="-228600" algn="l">
              <a:buAutoNum type="arabicPeriod"/>
            </a:pPr>
            <a:endParaRPr lang="ru-RU" dirty="0"/>
          </a:p>
          <a:p>
            <a:pPr algn="l"/>
            <a:r>
              <a:rPr lang="ru-RU" dirty="0"/>
              <a:t>2. «Лучшее муниципальное образование в области физической культуры и спорта в Ханты – Мансийском автономном округе – Югре в 2014 году</a:t>
            </a:r>
            <a:r>
              <a:rPr lang="ru-RU" dirty="0" smtClean="0"/>
              <a:t>»</a:t>
            </a:r>
          </a:p>
          <a:p>
            <a:pPr algn="l"/>
            <a:r>
              <a:rPr lang="ru-RU" dirty="0" smtClean="0"/>
              <a:t> </a:t>
            </a:r>
            <a:endParaRPr lang="ru-RU" dirty="0"/>
          </a:p>
          <a:p>
            <a:pPr algn="l"/>
            <a:r>
              <a:rPr lang="ru-RU" dirty="0"/>
              <a:t>3.  «Лучшее муниципальное образование в области организации работы среди лиц с ограниченными возможностями в Ханты – Мансийском автономном округе – Югре в 2014 году</a:t>
            </a:r>
            <a:r>
              <a:rPr lang="ru-RU" dirty="0" smtClean="0"/>
              <a:t>»</a:t>
            </a:r>
          </a:p>
          <a:p>
            <a:pPr algn="l"/>
            <a:r>
              <a:rPr lang="ru-RU" dirty="0" smtClean="0"/>
              <a:t> </a:t>
            </a:r>
            <a:endParaRPr lang="ru-RU" dirty="0"/>
          </a:p>
          <a:p>
            <a:pPr algn="l"/>
            <a:r>
              <a:rPr lang="ru-RU" dirty="0"/>
              <a:t>4. </a:t>
            </a:r>
            <a:r>
              <a:rPr lang="x-none"/>
              <a:t>«Лучшая постановка массовой физкультурно-спортивной работы по месту жительства и учебы в 201</a:t>
            </a:r>
            <a:r>
              <a:rPr lang="ru-RU" dirty="0"/>
              <a:t>4</a:t>
            </a:r>
            <a:r>
              <a:rPr lang="x-none"/>
              <a:t> году</a:t>
            </a:r>
            <a:r>
              <a:rPr lang="x-none" smtClean="0"/>
              <a:t>»</a:t>
            </a:r>
            <a:endParaRPr lang="ru-RU" dirty="0" smtClean="0"/>
          </a:p>
          <a:p>
            <a:pPr algn="l"/>
            <a:r>
              <a:rPr lang="x-none" smtClean="0"/>
              <a:t> </a:t>
            </a:r>
            <a:endParaRPr lang="ru-RU" dirty="0"/>
          </a:p>
          <a:p>
            <a:pPr algn="l"/>
            <a:r>
              <a:rPr lang="ru-RU" dirty="0"/>
              <a:t>5. «Лучшее спортивное учреждение в Ханты – Мансийском автономном округе – Югре в 2014 году»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2232" y="6590631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2 520тыс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100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  <p:pic>
        <p:nvPicPr>
          <p:cNvPr id="3074" name="Picture 2" descr="C:\Users\AbramovaOV\Documents\ДОКЛАДЫ презентации\Доклад по программе за 2015 год\DSC_83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132" y="4363635"/>
            <a:ext cx="2848402" cy="190111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 descr="C:\Users\AbramovaOV\Documents\ДОКЛАДЫ презентации\Доклад по программе за 2015 год\DSC_828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33" y="4357516"/>
            <a:ext cx="2857708" cy="190722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AbramovaOV\Documents\ДОКЛАДЫ презентации\Доклад по программе за 2015 год\DSC_82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352" y="4357517"/>
            <a:ext cx="2857896" cy="190722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98281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8593" y="864146"/>
            <a:ext cx="8964639" cy="432048"/>
          </a:xfr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445921" y="3184594"/>
            <a:ext cx="4202080" cy="3288974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dirty="0" smtClean="0"/>
              <a:t>           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152352" y="255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288256" y="279306"/>
            <a:ext cx="966619" cy="512832"/>
            <a:chOff x="1142" y="1458"/>
            <a:chExt cx="3476" cy="1404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 dirty="0"/>
            </a:p>
          </p:txBody>
        </p:sp>
      </p:grpSp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221722403"/>
              </p:ext>
            </p:extLst>
          </p:nvPr>
        </p:nvGraphicFramePr>
        <p:xfrm>
          <a:off x="0" y="1584226"/>
          <a:ext cx="2736528" cy="2232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0" name="Объект 1"/>
          <p:cNvSpPr txBox="1">
            <a:spLocks/>
          </p:cNvSpPr>
          <p:nvPr/>
        </p:nvSpPr>
        <p:spPr>
          <a:xfrm>
            <a:off x="2736528" y="1453073"/>
            <a:ext cx="3816424" cy="22322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роведено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318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спортивных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мероприятий, в том числе: </a:t>
            </a:r>
            <a:endParaRPr lang="ru-RU" sz="1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272 -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окружного значения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том числе в зачет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19-и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окружных Спартакиад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37 -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всероссийского значения,</a:t>
            </a:r>
          </a:p>
          <a:p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9 -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международного значения. </a:t>
            </a: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Участием в мероприятиях охвачено 51 733 человек.    </a:t>
            </a:r>
          </a:p>
        </p:txBody>
      </p:sp>
      <p:graphicFrame>
        <p:nvGraphicFramePr>
          <p:cNvPr id="43" name="Диаграмма 42"/>
          <p:cNvGraphicFramePr/>
          <p:nvPr>
            <p:extLst>
              <p:ext uri="{D42A27DB-BD31-4B8C-83A1-F6EECF244321}">
                <p14:modId xmlns:p14="http://schemas.microsoft.com/office/powerpoint/2010/main" val="857116746"/>
              </p:ext>
            </p:extLst>
          </p:nvPr>
        </p:nvGraphicFramePr>
        <p:xfrm>
          <a:off x="6395256" y="1671624"/>
          <a:ext cx="2786082" cy="2288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2279" y="3744466"/>
            <a:ext cx="9073008" cy="28623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1000">
                <a:schemeClr val="accent2">
                  <a:tint val="12000"/>
                  <a:satMod val="2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  <a:cs typeface="Times New Roman" pitchFamily="18" charset="0"/>
              </a:rPr>
              <a:t>КРУПНЕЙШИЕ СПОРТИВНЫЕ МЕРОПРИЯТИЯ 2015 ГОДА :</a:t>
            </a:r>
          </a:p>
          <a:p>
            <a:pPr algn="ctr"/>
            <a:endParaRPr lang="ru-RU" sz="1200" dirty="0" smtClean="0">
              <a:solidFill>
                <a:schemeClr val="accent2">
                  <a:lumMod val="50000"/>
                </a:schemeClr>
              </a:solidFill>
              <a:latin typeface="Palatino Linotype" pitchFamily="18" charset="0"/>
              <a:cs typeface="Times New Roman" pitchFamily="18" charset="0"/>
            </a:endParaRPr>
          </a:p>
          <a:p>
            <a:r>
              <a:rPr lang="ru-RU" sz="1200" dirty="0"/>
              <a:t>-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Финальный этап Кубка мира по биатлону сезона 2014-2015 годов, 16-23 марта 2015,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г.Ханты-Мансийск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XVIII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Сурдлимпийские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 зимние игры 2015, 28 марта-05 апреля,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г.Ханты-Мансийск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Кубок FIS по марафону - финальный этап Югорского лыжного марафона, 11 апреля 2015 года, г. Ханты-Мансийск;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Финальный этап Гран-При ФИДЕ по шахматам с 13 по 27 мая 2015 года, г. Ханты-Мансийск;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Международные соревнования на Кубок Губернатора ХМАО-Югры по гребле на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обласах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 в рамках праздника ханты и манси – поклонения духу «Вит хон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хатл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», 03 – 05 июля 2015 года, Ханты-Мансийский район;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Чемпионат мира по шахматам среди юниоров до 20 лет, 01 – 16 сентября 2015 года,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г.Ханты-Мансийск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Международный турнир по смешанному боевому единоборству (ММА) «Кубок Содружества», 10-13 декабря 2015 года.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Г.Ханты-Мансийск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XIII Кубок мира по боксу нефтяных стран, памяти Героя Социалистического труда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Ф.К.Салманова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, 16-21 декабря 2015 года, г. Ханты-Мансийск;</a:t>
            </a:r>
          </a:p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 Международный турнир среди клубных команд «Кубок Югры»  по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следж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-хоккею, 28 ноября-03 декабря 2015 года, г. Ханты-Мансийск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2232" y="6590631"/>
            <a:ext cx="40324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296 092,6тыс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100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37185646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Объект 1"/>
          <p:cNvSpPr>
            <a:spLocks noGrp="1"/>
          </p:cNvSpPr>
          <p:nvPr>
            <p:ph idx="1"/>
          </p:nvPr>
        </p:nvSpPr>
        <p:spPr>
          <a:xfrm>
            <a:off x="274043" y="936154"/>
            <a:ext cx="8964639" cy="432048"/>
          </a:xfr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84393828"/>
              </p:ext>
            </p:extLst>
          </p:nvPr>
        </p:nvGraphicFramePr>
        <p:xfrm>
          <a:off x="337194" y="1944316"/>
          <a:ext cx="888005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" name="Скругленная прямоугольная выноска 39"/>
          <p:cNvSpPr/>
          <p:nvPr/>
        </p:nvSpPr>
        <p:spPr>
          <a:xfrm>
            <a:off x="1872432" y="2232298"/>
            <a:ext cx="1352374" cy="720080"/>
          </a:xfrm>
          <a:prstGeom prst="wedgeRoundRectCallou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328" y="1440210"/>
            <a:ext cx="7107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ОРГАНИЗАЦИЯ ОТДЫХА ДЕТЕЙ, </a:t>
            </a:r>
          </a:p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ИМЕЮЩИХ СПОСОБНОСТИ В ОБЛАСТИ ФИЗИЧЕСКОЙ КУЛЬТУРЫ И СПОРТА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80150" y="6385495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-10 513,5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100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1544470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Объект 1"/>
          <p:cNvSpPr>
            <a:spLocks noGrp="1"/>
          </p:cNvSpPr>
          <p:nvPr>
            <p:ph idx="1"/>
          </p:nvPr>
        </p:nvSpPr>
        <p:spPr>
          <a:xfrm>
            <a:off x="274043" y="936154"/>
            <a:ext cx="8964639" cy="432048"/>
          </a:xfr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32" y="1453804"/>
            <a:ext cx="9289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ВНЕДРЕНИЕ ВСЕРОССИЙСКОГО ФИЗКУЛЬТУРНО-СПОРТИВНОГО КОМПЛЕКСА «ГОТОВ К ТРУДУ И ОБОРОНЕ» (ГТО)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3" name="Picture 5" descr="C:\Users\AbramovaOV\Desktop\фото лето\6427430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945" y="1754735"/>
            <a:ext cx="2808312" cy="1589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C:\Users\AbramovaOV\Desktop\фото лето\dscf18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834" y="3448060"/>
            <a:ext cx="2828206" cy="1589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6" name="Picture 8" descr="C:\Users\AbramovaOV\Desktop\фото лето\album_pic.ph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8834" y="5400650"/>
            <a:ext cx="2808312" cy="16960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296330" y="3993880"/>
            <a:ext cx="467995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22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МО создано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25 Центров тестирования по выполнению видов испытаний (тестов) нормативов физкультурно-спортивного комплекса ГТО (по 2 в г.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Лангепасе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, г. </a:t>
            </a:r>
            <a:r>
              <a:rPr lang="ru-RU" sz="1200" dirty="0" err="1">
                <a:solidFill>
                  <a:schemeClr val="accent2">
                    <a:lumMod val="50000"/>
                  </a:schemeClr>
                </a:solidFill>
              </a:rPr>
              <a:t>Нягани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). Из средств бюджета автономного округа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профинансировано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оснащение материальной технической базы, в части закупки инвентаря и оборудования, для 20 муниципальных центров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тестирования.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4220" y="5389045"/>
            <a:ext cx="467995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Субсидия из федерального бюджета  направлена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на материально-техническое оснащение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трех центров тестирования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городах Сургуте, Нижневартовске, а также регионального центра тестирования в городе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Ханты-Мансийске.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12961" y="3020574"/>
            <a:ext cx="46799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9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выездными семинарами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в 7 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МО и выездными семинарами-практикумами на тему «Организация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проведения испытаний ВФСК ГТО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» охвачено 1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556 человек.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1763" y="2088282"/>
            <a:ext cx="5896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Проведена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организационно-экспериментальная апробация отдельных видов испытаний (тестов), входящих во Всероссийский физкультурно-спортивный комплекс «Готов к труду и обороне» 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23613" y="6350301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38 200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100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13770611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0" name="Объект 1"/>
          <p:cNvSpPr>
            <a:spLocks noGrp="1"/>
          </p:cNvSpPr>
          <p:nvPr>
            <p:ph idx="1"/>
          </p:nvPr>
        </p:nvSpPr>
        <p:spPr>
          <a:xfrm>
            <a:off x="274043" y="936154"/>
            <a:ext cx="8964639" cy="432048"/>
          </a:xfr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232" y="1453804"/>
            <a:ext cx="9289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ВНЕДРЕНИЕ ВСЕРОССИЙСКОГО ФИЗКУЛЬТУРНО-СПОРТИВНОГО КОМПЛЕКСА «ГОТОВ К ТРУДУ И ОБОРОНЕ» (ГТО)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Рисунок 1" descr="ГТО_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3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44" y="5060775"/>
            <a:ext cx="562008" cy="555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" descr="ГТО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80" b="100000" l="237" r="99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44" y="5703369"/>
            <a:ext cx="567546" cy="561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3" descr="ГТО_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583" y="6414327"/>
            <a:ext cx="509507" cy="503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04480" y="1872258"/>
            <a:ext cx="669674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         Проведены 1 и 2 этапы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летнего фестиваля Комплекса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ГТО, в которых приняли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участие 32254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школьника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и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19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команд МО из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152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участников.</a:t>
            </a:r>
          </a:p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         В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период с 23 по 29 августа 2015 года сборная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команда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Ханты-Мансийского автономного округа – Югры приняла участие в 3 этапе Фестиваля Всероссийского физкультурно-спортивного комплекса "Готов к труду и обороне" (ГТО) среди обучающихся образовательных организаций, посвященного 70-ой годовщине Победы в Великой Отечественной войне 1941-1945 годов, в городе Белгород. Команда заняла 5 место в неофициальном общем зачете. Все 8 членов команды выполнили нормативы в соответствующих возрастных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ступенях.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48583" y="4026722"/>
            <a:ext cx="64085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       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По итогам 2015 года 33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</a:rPr>
              <a:t>югорчанина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, относящихся к III – IV возрастной ступени (11 - 12 лет и 13 – 15 лет) по итогам выполнения тестов были представлены к награждению знаками отличия Всероссийского физкультурно-спортивного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комплекса: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Picture 2" descr="C:\Users\AbramovaOV\Documents\ДОКЛАДЫ презентации\Доклад по программе за 2015 год\ГТО Белгород 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9" y="1656234"/>
            <a:ext cx="2347650" cy="1760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AbramovaOV\Documents\ДОКЛАДЫ презентации\Доклад по программе за 2015 год\ГТО Белгород 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1" y="3416972"/>
            <a:ext cx="2448510" cy="1836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AbramovaOV\Documents\ДОКЛАДЫ презентации\Доклад по программе за 2015 год\ГТО Белгород 2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8" y="5253355"/>
            <a:ext cx="2412044" cy="17389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096568" y="5780228"/>
            <a:ext cx="5760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20 человек -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серебряными знаками отличия (13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чел.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- III возрастная ступень, 7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чел.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- IV ступень)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31613" y="5042682"/>
            <a:ext cx="57255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13 человек -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золотыми знаками отличия Всероссийского физкультурно-спортивного комплекса (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4чел. -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III возрастная ступень, 9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чел.-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IV ступень)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222235" y="6414327"/>
            <a:ext cx="57605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</a:t>
            </a:r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008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46835752"/>
              </p:ext>
            </p:extLst>
          </p:nvPr>
        </p:nvGraphicFramePr>
        <p:xfrm>
          <a:off x="265780" y="1944266"/>
          <a:ext cx="5135044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753890746"/>
              </p:ext>
            </p:extLst>
          </p:nvPr>
        </p:nvGraphicFramePr>
        <p:xfrm>
          <a:off x="4536728" y="3672458"/>
          <a:ext cx="4416640" cy="299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180150" y="6435317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273 196,9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- 100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13723523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857423509"/>
              </p:ext>
            </p:extLst>
          </p:nvPr>
        </p:nvGraphicFramePr>
        <p:xfrm>
          <a:off x="144240" y="1656234"/>
          <a:ext cx="4968552" cy="2808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2460447262"/>
              </p:ext>
            </p:extLst>
          </p:nvPr>
        </p:nvGraphicFramePr>
        <p:xfrm>
          <a:off x="4536728" y="1656234"/>
          <a:ext cx="4824760" cy="2664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624291171"/>
              </p:ext>
            </p:extLst>
          </p:nvPr>
        </p:nvGraphicFramePr>
        <p:xfrm>
          <a:off x="529126" y="4464546"/>
          <a:ext cx="8400090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180150" y="6435317"/>
            <a:ext cx="38525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110 538,9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- 100 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</p:spTree>
    <p:extLst>
      <p:ext uri="{BB962C8B-B14F-4D97-AF65-F5344CB8AC3E}">
        <p14:creationId xmlns:p14="http://schemas.microsoft.com/office/powerpoint/2010/main" val="311027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Дата 21"/>
          <p:cNvSpPr>
            <a:spLocks noGrp="1"/>
          </p:cNvSpPr>
          <p:nvPr>
            <p:ph type="dt" sz="half" idx="10"/>
          </p:nvPr>
        </p:nvSpPr>
        <p:spPr>
          <a:xfrm>
            <a:off x="3943537" y="6776003"/>
            <a:ext cx="1501739" cy="26003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fld id="{10372D4A-B157-4856-BDE6-10BADFCDE827}" type="datetime1">
              <a:rPr lang="ru-RU" spc="52">
                <a:ln w="11430"/>
                <a:solidFill>
                  <a:schemeClr val="accent3">
                    <a:lumMod val="50000"/>
                  </a:schemeClr>
                </a:solidFill>
              </a:rPr>
              <a:pPr algn="ctr"/>
              <a:t>16.02.2016</a:t>
            </a:fld>
            <a:endParaRPr lang="ru-RU" spc="52" dirty="0">
              <a:ln w="11430"/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289677" y="277440"/>
            <a:ext cx="966619" cy="512832"/>
            <a:chOff x="1142" y="1458"/>
            <a:chExt cx="3476" cy="1404"/>
          </a:xfrm>
        </p:grpSpPr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256296" y="288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1" name="Рисунок 40" descr="\\192.168.3.30\!_общая_!\Абрамова О.В\deaf\deaf7.jpg"/>
          <p:cNvPicPr/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984" b="88589" l="35975" r="7673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605" t="17468" r="23243" b="11646"/>
          <a:stretch/>
        </p:blipFill>
        <p:spPr bwMode="auto">
          <a:xfrm>
            <a:off x="4975173" y="3428672"/>
            <a:ext cx="1944216" cy="23185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226" y="2857718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Приняли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участие более 3500 аккредитованных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участников: 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344 спортсмена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из 27 стран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участников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570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волонтеров 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335 судей 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700 специалистов ежесуточно обеспечивали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безопасность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игр 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В Играх было разыграно 31 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комплект медалей: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горные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лыжи (10 комплектов по 5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дисциплинам)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сноуборд (10 комплектов по 5 дисциплинам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лыжные гонки (8 комплектов по 5 дисциплинам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керлинг (2 комплекта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* хоккей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 шайбой (1 комплект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) 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1027" name="Picture 3" descr="C:\Users\AbramovaOV\Documents\ДОКЛАДЫ презентации\Доклад по программе за 2015 год\Сурд 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372" y="1368202"/>
            <a:ext cx="2069348" cy="13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bramovaOV\Documents\ДОКЛАДЫ презентации\Доклад по программе за 2015 год\Сурд 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436" y="1368202"/>
            <a:ext cx="2085532" cy="13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bramovaOV\Documents\ДОКЛАДЫ презентации\Доклад по программе за 2015 год\Сурд 1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783" y="1368202"/>
            <a:ext cx="2176449" cy="134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8256" y="790272"/>
            <a:ext cx="864096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XVIII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Сурдлимпийские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зимние игры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28 марта по 5 апреля 2015 года 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Ханты-Мансийск - Магнитогорск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32" name="Picture 8" descr="C:\Users\AbramovaOV\Documents\ДОКЛАДЫ презентации\Доклад по программе за 2015 год\Сурд 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744" y="5709165"/>
            <a:ext cx="2126360" cy="1419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s.s-ports.ru/images/styles/upload/fp_fotos/ba/65/34cfcb209c2b34264baf4edafe8f20b555215068d343149342145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35" y="1368202"/>
            <a:ext cx="2028445" cy="1373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sport-hmao.ru/wp-content/uploads/2015/04/BNV0911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389" y="5688682"/>
            <a:ext cx="2156543" cy="1478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ugranow.ru/wp-content/uploads/2015/03/LS3A0775-720x48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389" y="4176514"/>
            <a:ext cx="2170404" cy="1446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cdn1.img.rsport.ru/images/81962/84/819628418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04" y="5747230"/>
            <a:ext cx="2112155" cy="138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img.rsport.ru/images/82013/20/82013204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9389" y="2736354"/>
            <a:ext cx="2153844" cy="137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sportobzor.com.ua/uploads/1_04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55" y="5724625"/>
            <a:ext cx="2088231" cy="138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6122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333355" y="1080170"/>
            <a:ext cx="5724420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3411" y="2436123"/>
            <a:ext cx="5706233" cy="31085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1000">
                <a:schemeClr val="accent2">
                  <a:tint val="12000"/>
                  <a:satMod val="25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path path="shap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 Получатели </a:t>
            </a:r>
            <a:r>
              <a:rPr lang="ru-RU" sz="1400" dirty="0"/>
              <a:t>субсидии  на реализацию программ развития игровых, приоритетных видов </a:t>
            </a:r>
            <a:r>
              <a:rPr lang="ru-RU" sz="1400" dirty="0" smtClean="0"/>
              <a:t>спорта</a:t>
            </a:r>
            <a:endParaRPr lang="ru-RU" sz="1400" dirty="0"/>
          </a:p>
          <a:p>
            <a:r>
              <a:rPr lang="ru-RU" sz="1400" dirty="0" smtClean="0"/>
              <a:t>19 юридических лиц, развивающие 11 видов спорта: </a:t>
            </a:r>
            <a:endParaRPr lang="ru-RU" sz="1400" dirty="0"/>
          </a:p>
          <a:p>
            <a:r>
              <a:rPr lang="ru-RU" sz="1400" dirty="0" smtClean="0"/>
              <a:t>- волейбол</a:t>
            </a:r>
          </a:p>
          <a:p>
            <a:r>
              <a:rPr lang="ru-RU" sz="1400" dirty="0" smtClean="0"/>
              <a:t>- баскетбол </a:t>
            </a:r>
          </a:p>
          <a:p>
            <a:r>
              <a:rPr lang="ru-RU" sz="1400" dirty="0" smtClean="0"/>
              <a:t>- футбол</a:t>
            </a:r>
          </a:p>
          <a:p>
            <a:r>
              <a:rPr lang="ru-RU" sz="1400" dirty="0" smtClean="0"/>
              <a:t>- водное поло</a:t>
            </a:r>
          </a:p>
          <a:p>
            <a:r>
              <a:rPr lang="ru-RU" sz="1400" dirty="0" smtClean="0"/>
              <a:t> - хоккей </a:t>
            </a:r>
            <a:r>
              <a:rPr lang="ru-RU" sz="1400" dirty="0"/>
              <a:t>с </a:t>
            </a:r>
            <a:r>
              <a:rPr lang="ru-RU" sz="1400" dirty="0" smtClean="0"/>
              <a:t>шайбой</a:t>
            </a:r>
          </a:p>
          <a:p>
            <a:r>
              <a:rPr lang="ru-RU" sz="1400" dirty="0" smtClean="0"/>
              <a:t> - хоккей </a:t>
            </a:r>
            <a:r>
              <a:rPr lang="ru-RU" sz="1400" dirty="0"/>
              <a:t>– </a:t>
            </a:r>
            <a:r>
              <a:rPr lang="ru-RU" sz="1400" dirty="0" err="1" smtClean="0"/>
              <a:t>следж</a:t>
            </a:r>
            <a:endParaRPr lang="ru-RU" sz="1400" dirty="0" smtClean="0"/>
          </a:p>
          <a:p>
            <a:r>
              <a:rPr lang="ru-RU" sz="1400" dirty="0" smtClean="0"/>
              <a:t> - шахматы </a:t>
            </a:r>
          </a:p>
          <a:p>
            <a:r>
              <a:rPr lang="ru-RU" sz="1400" dirty="0" smtClean="0"/>
              <a:t>- легкая атлетика</a:t>
            </a:r>
          </a:p>
          <a:p>
            <a:r>
              <a:rPr lang="ru-RU" sz="1400" dirty="0" smtClean="0"/>
              <a:t> - лыжные гонки</a:t>
            </a:r>
          </a:p>
          <a:p>
            <a:r>
              <a:rPr lang="ru-RU" sz="1400" dirty="0" smtClean="0"/>
              <a:t> - биатлон </a:t>
            </a:r>
            <a:endParaRPr lang="ru-RU" sz="1400" dirty="0"/>
          </a:p>
          <a:p>
            <a:r>
              <a:rPr lang="ru-RU" sz="1400" dirty="0" smtClean="0"/>
              <a:t>- сноуборд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39178" y="6235129"/>
            <a:ext cx="42975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1 535 457,9тыс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-  100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  <p:pic>
        <p:nvPicPr>
          <p:cNvPr id="1026" name="Picture 2" descr="C:\Users\AbramovaOV\Documents\ДОКЛАДЫ презентации\Доклад по программе за 2015 год\клуб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306" y="249366"/>
            <a:ext cx="3027951" cy="22709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7" name="Picture 3" descr="C:\Users\AbramovaOV\Documents\ДОКЛАДЫ презентации\Доклад по программе за 2015 год\фото\I2D_19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306" y="2716845"/>
            <a:ext cx="3053599" cy="203573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  <p:pic>
        <p:nvPicPr>
          <p:cNvPr id="1028" name="Picture 4" descr="C:\Users\AbramovaOV\Documents\ДОКЛАДЫ презентации\Доклад по программе за 2015 год\it-was-a-huge-win-over-the-american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1306" y="4956736"/>
            <a:ext cx="3045942" cy="20280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1263281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292622" y="270182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86691" y="288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532754" y="1018735"/>
            <a:ext cx="8252446" cy="4214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rm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400" b="1" dirty="0" smtClean="0">
                <a:solidFill>
                  <a:schemeClr val="bg1"/>
                </a:solidFill>
              </a:rPr>
              <a:t>ДОСТИЖЕНИЕ ЦЕЛЕВЫХ ПОКАЗАТЕЛЕЙ</a:t>
            </a:r>
            <a:endParaRPr lang="ru-RU" sz="1400" b="1" dirty="0">
              <a:solidFill>
                <a:schemeClr val="bg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88740"/>
              </p:ext>
            </p:extLst>
          </p:nvPr>
        </p:nvGraphicFramePr>
        <p:xfrm>
          <a:off x="360753" y="1440210"/>
          <a:ext cx="8524658" cy="55568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8769"/>
                <a:gridCol w="4475012"/>
                <a:gridCol w="1155430"/>
                <a:gridCol w="1155430"/>
                <a:gridCol w="1270017"/>
              </a:tblGrid>
              <a:tr h="5626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показателей результатов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 значение показателя на </a:t>
                      </a: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Фактическое значение </a:t>
                      </a: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показателя </a:t>
                      </a: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конец 2015 года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112533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непосредственных результатов реализации Программы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2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спортивных сооружений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2 360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2 757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337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граждан, систематически занимающихся физической культурой и спортом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442 277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452 086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450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спортсменов автономного округа, имеющих спортивное звание: мастер спорта России международного класса, мастер спорта России, гроссмейстер России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112533"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 конечных результатов реализации Программы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5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Единовременная пропускная способность (ЕПС) спортивных сооружений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21,5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22,8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337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населения, систематически занимающегося физической культурой и спортом, в общей численности населения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28,5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337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спортсменов автономного округа, включённых в список кандидатов в спортивные сборные команды Российской Федерации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45013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обучающихся и студентов, систематически занимающихся физической культурой и спортом, в общей численности обучающихся и студентов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69,1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5626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лиц с ограниченными возможностями здоровья и инвалидов, систематически занимающихся физической культурой и спортом, в общей численности данной категории населения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11,6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2854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</a:t>
                      </a:r>
                      <a:endParaRPr lang="ru-RU" sz="115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спортивных сооружений на 100 </a:t>
                      </a:r>
                      <a:r>
                        <a:rPr lang="ru-RU" sz="115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тыс.человек</a:t>
                      </a: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населения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146,3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171,7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  <a:tr h="337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использования композитных материалов в строящихся объектах и приобретаемом спортивном инвентаре и оборудовании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5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15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15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30600" marR="3060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430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87802886"/>
              </p:ext>
            </p:extLst>
          </p:nvPr>
        </p:nvGraphicFramePr>
        <p:xfrm>
          <a:off x="1357892" y="1584226"/>
          <a:ext cx="8003596" cy="2380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001841859"/>
              </p:ext>
            </p:extLst>
          </p:nvPr>
        </p:nvGraphicFramePr>
        <p:xfrm>
          <a:off x="1280028" y="4248522"/>
          <a:ext cx="8081460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3" name="Рисунок 22" descr="http://images.unian.net/photos/2014_02/1391629244-4431-medali-sochi-olimpiada.png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6" b="77802" l="0" r="3112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8837" b="21927"/>
          <a:stretch/>
        </p:blipFill>
        <p:spPr bwMode="auto">
          <a:xfrm>
            <a:off x="327647" y="1925600"/>
            <a:ext cx="903605" cy="16922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" name="Рисунок 39" descr="http://images.unian.net/photos/2014_02/1391629244-4431-medali-sochi-olimpiada.png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47" b="77802" l="32258" r="6419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194" r="35431" b="21927"/>
          <a:stretch/>
        </p:blipFill>
        <p:spPr bwMode="auto">
          <a:xfrm>
            <a:off x="217038" y="3489683"/>
            <a:ext cx="1062990" cy="19132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1" name="Рисунок 40" descr="http://images.unian.net/photos/2014_02/1391629244-4431-medali-sochi-olimpiada.png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16" b="78448" l="65484" r="99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388" r="-154" b="21927"/>
          <a:stretch/>
        </p:blipFill>
        <p:spPr bwMode="auto">
          <a:xfrm>
            <a:off x="294902" y="5369689"/>
            <a:ext cx="1062990" cy="17843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140024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175750735"/>
              </p:ext>
            </p:extLst>
          </p:nvPr>
        </p:nvGraphicFramePr>
        <p:xfrm>
          <a:off x="3577376" y="1952167"/>
          <a:ext cx="5279832" cy="4528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C:\Users\AbramovaOV\Desktop\фото лето\0_522ef_2896bafb_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78" y="2057115"/>
            <a:ext cx="1161498" cy="127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bramovaOV\Desktop\фото лето\1381235859general_pages_i27415_chetyre_saratovca_stali_masterami_sporta_rossii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054" y="5184626"/>
            <a:ext cx="102868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bramovaOV\Desktop\фото лето\msmk-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04" y="3528442"/>
            <a:ext cx="1173291" cy="140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4400" y="3827521"/>
            <a:ext cx="1854995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15 спортсменов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1512392" y="2452692"/>
            <a:ext cx="146386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спортсмен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1581697" y="5436127"/>
            <a:ext cx="1843774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144 спортсмена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80701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Дата 21"/>
          <p:cNvSpPr>
            <a:spLocks noGrp="1"/>
          </p:cNvSpPr>
          <p:nvPr>
            <p:ph type="dt" sz="half" idx="10"/>
          </p:nvPr>
        </p:nvSpPr>
        <p:spPr>
          <a:xfrm>
            <a:off x="3943537" y="6776003"/>
            <a:ext cx="1501739" cy="26003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fld id="{10372D4A-B157-4856-BDE6-10BADFCDE827}" type="datetime1">
              <a:rPr lang="ru-RU" spc="52">
                <a:ln w="11430"/>
                <a:solidFill>
                  <a:schemeClr val="accent3">
                    <a:lumMod val="50000"/>
                  </a:schemeClr>
                </a:solidFill>
              </a:rPr>
              <a:pPr algn="ctr"/>
              <a:t>16.02.2016</a:t>
            </a:fld>
            <a:endParaRPr lang="ru-RU" spc="52" dirty="0">
              <a:ln w="11430"/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289677" y="277440"/>
            <a:ext cx="966619" cy="512832"/>
            <a:chOff x="1142" y="1458"/>
            <a:chExt cx="3476" cy="1404"/>
          </a:xfrm>
        </p:grpSpPr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256296" y="288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7" name="Рисунок 36" descr="http://school15.tyumen-edu.ru/i/1391832312_1316_pic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5"/>
          <a:stretch/>
        </p:blipFill>
        <p:spPr bwMode="auto">
          <a:xfrm>
            <a:off x="6266897" y="4369240"/>
            <a:ext cx="2158263" cy="1241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Рисунок 38" descr="http://www.stroykamira.ru/uploads/f1/s/6/882/image/360/479/medium_Sochi_2014.jp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11"/>
          <a:stretch/>
        </p:blipFill>
        <p:spPr bwMode="auto">
          <a:xfrm>
            <a:off x="479608" y="3319190"/>
            <a:ext cx="8233584" cy="1016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" name="Рисунок 44" descr="http://magmens.com/uploads/posts/2014-02/1391415287_hokkey-201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8"/>
          <a:stretch/>
        </p:blipFill>
        <p:spPr bwMode="auto">
          <a:xfrm>
            <a:off x="3359904" y="4342194"/>
            <a:ext cx="2184936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" name="Рисунок 45" descr="http://time-news.net/uploads/posts/2014-02/thumbs/1392835546_06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5"/>
          <a:stretch/>
        </p:blipFill>
        <p:spPr bwMode="auto">
          <a:xfrm>
            <a:off x="552834" y="4342194"/>
            <a:ext cx="2255702" cy="1186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80807" y="936154"/>
            <a:ext cx="5160449" cy="3183179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200" b="1" cap="all" dirty="0">
                <a:ln/>
                <a:solidFill>
                  <a:schemeClr val="accent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Спасибо</a:t>
            </a:r>
            <a:br>
              <a:rPr lang="ru-RU" sz="6200" b="1" cap="all" dirty="0">
                <a:ln/>
                <a:solidFill>
                  <a:schemeClr val="accent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</a:br>
            <a:r>
              <a:rPr lang="ru-RU" sz="6200" b="1" cap="all" dirty="0">
                <a:ln/>
                <a:solidFill>
                  <a:schemeClr val="accent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864820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Дата 21"/>
          <p:cNvSpPr>
            <a:spLocks noGrp="1"/>
          </p:cNvSpPr>
          <p:nvPr>
            <p:ph type="dt" sz="half" idx="10"/>
          </p:nvPr>
        </p:nvSpPr>
        <p:spPr>
          <a:xfrm>
            <a:off x="3943537" y="6776003"/>
            <a:ext cx="1501739" cy="26003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fld id="{10372D4A-B157-4856-BDE6-10BADFCDE827}" type="datetime1">
              <a:rPr lang="ru-RU" spc="52">
                <a:ln w="11430"/>
                <a:solidFill>
                  <a:schemeClr val="accent3">
                    <a:lumMod val="50000"/>
                  </a:schemeClr>
                </a:solidFill>
              </a:rPr>
              <a:pPr algn="ctr"/>
              <a:t>16.02.2016</a:t>
            </a:fld>
            <a:endParaRPr lang="ru-RU" spc="52" dirty="0">
              <a:ln w="11430"/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289677" y="277440"/>
            <a:ext cx="966619" cy="512832"/>
            <a:chOff x="1142" y="1458"/>
            <a:chExt cx="3476" cy="1404"/>
          </a:xfrm>
        </p:grpSpPr>
        <p:sp>
          <p:nvSpPr>
            <p:cNvPr id="23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5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256296" y="288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920389"/>
              </p:ext>
            </p:extLst>
          </p:nvPr>
        </p:nvGraphicFramePr>
        <p:xfrm>
          <a:off x="289677" y="3613165"/>
          <a:ext cx="7205476" cy="2548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7330"/>
                <a:gridCol w="1266323"/>
                <a:gridCol w="1772853"/>
                <a:gridCol w="1203007"/>
                <a:gridCol w="1623724"/>
                <a:gridCol w="972239"/>
              </a:tblGrid>
              <a:tr h="5097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п\п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Фамилия, Имя, Отчество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Субъект Российской Федерации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Вид спорта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Дисциплина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</a:t>
                      </a:r>
                    </a:p>
                  </a:txBody>
                  <a:tcPr marL="68580" marR="68580" marT="0" marB="0" anchor="ctr"/>
                </a:tc>
              </a:tr>
              <a:tr h="25488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Грошев Алексей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Владимирович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ХМАО,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г. Ханты-Мансийск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Лыжные гонки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эстафета, 3х10 км,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спринт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Ермилов Сергей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Вячеславович 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ХМАО,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г. Ханты-Мансийск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Лыжные гонки,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эстафета, 3х10 км,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командный спринт,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масс-старт, 15 км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Бронза</a:t>
                      </a:r>
                    </a:p>
                  </a:txBody>
                  <a:tcPr marL="68580" marR="68580" marT="0" marB="0" anchor="ctr"/>
                </a:tc>
              </a:tr>
              <a:tr h="254888"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Федулова Анна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Юрьевна 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ХМАО,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г. Ханты-Мансийск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Лыжные гонки</a:t>
                      </a: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 err="1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скиатлон</a:t>
                      </a: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5+5 км, спринт,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масс-старт, 10 км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  <a:tr h="254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Золото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40508" y="2002848"/>
            <a:ext cx="68045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Югру в составе сборной команды России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представляли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лыжники Сергей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Ермилов,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Степан Кузнецов,  Алексей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Грошев,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Анна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Федулова,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Татьяна Горбунова, а также </a:t>
            </a:r>
            <a:r>
              <a:rPr lang="ru-RU" sz="1600" b="1" dirty="0" err="1">
                <a:solidFill>
                  <a:schemeClr val="accent2">
                    <a:lumMod val="50000"/>
                  </a:schemeClr>
                </a:solidFill>
              </a:rPr>
              <a:t>сноубордистка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</a:rPr>
              <a:t> Мария </a:t>
            </a:r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</a:rPr>
              <a:t>Подоровская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</p:txBody>
      </p:sp>
      <p:pic>
        <p:nvPicPr>
          <p:cNvPr id="2050" name="Picture 2" descr="http://ugra-news.ru/sites/default/files/images/persons/2014/12/21/grosh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8163" y="1570889"/>
            <a:ext cx="1336407" cy="16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gra2015.com/wp-content/uploads/2014/10/Ermilov-Sergej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0" t="5668" r="34399"/>
          <a:stretch/>
        </p:blipFill>
        <p:spPr bwMode="auto">
          <a:xfrm>
            <a:off x="7684345" y="3384426"/>
            <a:ext cx="1400225" cy="1642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port-hmao.ru/wp-content/uploads/2015/02/Anna-Fedulov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08"/>
          <a:stretch/>
        </p:blipFill>
        <p:spPr bwMode="auto">
          <a:xfrm>
            <a:off x="7742682" y="5328642"/>
            <a:ext cx="1341888" cy="1603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01236" y="943197"/>
            <a:ext cx="666124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Спортсмены Югры – чемпионы и призеры</a:t>
            </a:r>
          </a:p>
          <a:p>
            <a:pPr lvl="0" indent="449263"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XVIII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</a:rPr>
              <a:t>Сурдлимпийских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 зимних игр</a:t>
            </a:r>
          </a:p>
        </p:txBody>
      </p:sp>
    </p:spTree>
    <p:extLst>
      <p:ext uri="{BB962C8B-B14F-4D97-AF65-F5344CB8AC3E}">
        <p14:creationId xmlns:p14="http://schemas.microsoft.com/office/powerpoint/2010/main" val="3258224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266947" y="2520330"/>
            <a:ext cx="8824659" cy="453650"/>
          </a:xfrm>
          <a:prstGeom prst="rect">
            <a:avLst/>
          </a:prstGeom>
        </p:spPr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696637147"/>
              </p:ext>
            </p:extLst>
          </p:nvPr>
        </p:nvGraphicFramePr>
        <p:xfrm>
          <a:off x="239483" y="2016274"/>
          <a:ext cx="8595045" cy="3067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Объект 1"/>
          <p:cNvSpPr txBox="1">
            <a:spLocks/>
          </p:cNvSpPr>
          <p:nvPr/>
        </p:nvSpPr>
        <p:spPr>
          <a:xfrm>
            <a:off x="144796" y="1008162"/>
            <a:ext cx="8784420" cy="57606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Font typeface="Wingdings 2"/>
              <a:buNone/>
            </a:pPr>
            <a:r>
              <a:rPr lang="ru-RU" sz="1600" b="1" dirty="0" smtClean="0"/>
              <a:t>ОБЪЕМ  ФИНАНСИРОВАНИЯ  ПОДПРОГРАММ </a:t>
            </a:r>
          </a:p>
          <a:p>
            <a:pPr marL="37856" indent="0" algn="ctr">
              <a:buFont typeface="Wingdings 2"/>
              <a:buNone/>
            </a:pPr>
            <a:r>
              <a:rPr lang="ru-RU" sz="1600" b="1" dirty="0" smtClean="0"/>
              <a:t>ИЗ  БЮДЖЕТА  АВТОНОМНОГО  ОКРУГА,  </a:t>
            </a:r>
            <a:r>
              <a:rPr lang="ru-RU" sz="1600" b="1" dirty="0" err="1" smtClean="0"/>
              <a:t>тыс.руб</a:t>
            </a:r>
            <a:endParaRPr lang="ru-RU" sz="1600" b="1" dirty="0"/>
          </a:p>
        </p:txBody>
      </p: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288256" y="279306"/>
            <a:ext cx="966619" cy="512832"/>
            <a:chOff x="1142" y="1458"/>
            <a:chExt cx="3476" cy="1404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152352" y="255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2" name="Picture 11" descr="Sport_In_Broschure_Beliakov_face2"/>
          <p:cNvPicPr>
            <a:picLocks noChangeAspect="1" noChangeArrowheads="1" noCrop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08776" y="5243524"/>
            <a:ext cx="9144000" cy="178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4527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266947" y="2520330"/>
            <a:ext cx="8824659" cy="453650"/>
          </a:xfrm>
          <a:prstGeom prst="rect">
            <a:avLst/>
          </a:prstGeom>
        </p:spPr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21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3119552079"/>
              </p:ext>
            </p:extLst>
          </p:nvPr>
        </p:nvGraphicFramePr>
        <p:xfrm>
          <a:off x="239483" y="4392538"/>
          <a:ext cx="8595045" cy="2360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Объект 1"/>
          <p:cNvSpPr txBox="1">
            <a:spLocks/>
          </p:cNvSpPr>
          <p:nvPr/>
        </p:nvSpPr>
        <p:spPr>
          <a:xfrm>
            <a:off x="144796" y="1258166"/>
            <a:ext cx="8784420" cy="50000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rm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Font typeface="Wingdings 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ОБЩИЙ  ОБЪЕМ  ФИНАНСИРОВАНИЯ  ПРОГРАММЫ</a:t>
            </a:r>
            <a:endParaRPr lang="ru-RU" sz="1600" b="1" dirty="0">
              <a:solidFill>
                <a:schemeClr val="bg1"/>
              </a:solidFill>
            </a:endParaRPr>
          </a:p>
        </p:txBody>
      </p:sp>
      <p:grpSp>
        <p:nvGrpSpPr>
          <p:cNvPr id="25" name="Group 9"/>
          <p:cNvGrpSpPr>
            <a:grpSpLocks/>
          </p:cNvGrpSpPr>
          <p:nvPr/>
        </p:nvGrpSpPr>
        <p:grpSpPr bwMode="auto">
          <a:xfrm>
            <a:off x="288256" y="288082"/>
            <a:ext cx="966619" cy="512832"/>
            <a:chOff x="1142" y="1458"/>
            <a:chExt cx="3476" cy="1404"/>
          </a:xfrm>
        </p:grpSpPr>
        <p:sp>
          <p:nvSpPr>
            <p:cNvPr id="26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9" name="Прямоугольник 38"/>
          <p:cNvSpPr/>
          <p:nvPr/>
        </p:nvSpPr>
        <p:spPr>
          <a:xfrm>
            <a:off x="1152352" y="255234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7930827"/>
              </p:ext>
            </p:extLst>
          </p:nvPr>
        </p:nvGraphicFramePr>
        <p:xfrm>
          <a:off x="360264" y="2016274"/>
          <a:ext cx="8634149" cy="2088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8352"/>
                <a:gridCol w="2088232"/>
                <a:gridCol w="1713005"/>
                <a:gridCol w="1664560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(</a:t>
                      </a:r>
                      <a:r>
                        <a:rPr lang="ru-RU" sz="1400" b="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(тыс. рублей)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5 638 623,3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</a:t>
                      </a: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464 096,2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96,9</a:t>
                      </a:r>
                      <a:endParaRPr lang="ru-RU" sz="1400" b="1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федеральный бюджет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7 140,8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7 140,8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 автономного округа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5 331 398,5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5 263 407,8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98,7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местный </a:t>
                      </a: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бюджет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213 922,0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160 958,4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75,2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программа "Сотрудничество"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86 162,0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32 589,2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37,8</a:t>
                      </a:r>
                      <a:endParaRPr lang="ru-RU" sz="1400" b="0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3382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sp>
        <p:nvSpPr>
          <p:cNvPr id="21" name="Объект 1"/>
          <p:cNvSpPr txBox="1">
            <a:spLocks/>
          </p:cNvSpPr>
          <p:nvPr/>
        </p:nvSpPr>
        <p:spPr>
          <a:xfrm>
            <a:off x="303150" y="1600186"/>
            <a:ext cx="8824659" cy="563705"/>
          </a:xfrm>
          <a:prstGeom prst="rect">
            <a:avLst/>
          </a:prstGeom>
        </p:spPr>
        <p:txBody>
          <a:bodyPr vert="horz" lIns="94640" tIns="47320" rIns="94640" bIns="47320" rtlCol="0">
            <a:norm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303150" y="296434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512392" y="320402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619420501"/>
              </p:ext>
            </p:extLst>
          </p:nvPr>
        </p:nvGraphicFramePr>
        <p:xfrm>
          <a:off x="-130301" y="2096183"/>
          <a:ext cx="8824659" cy="48807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Скругленная прямоугольная выноска 6"/>
          <p:cNvSpPr/>
          <p:nvPr/>
        </p:nvSpPr>
        <p:spPr>
          <a:xfrm rot="5400000">
            <a:off x="3780643" y="2511648"/>
            <a:ext cx="486690" cy="702712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100%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9" name="Скругленная прямоугольная выноска 38"/>
          <p:cNvSpPr/>
          <p:nvPr/>
        </p:nvSpPr>
        <p:spPr>
          <a:xfrm rot="5400000">
            <a:off x="4713342" y="3492439"/>
            <a:ext cx="486690" cy="702712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75,2%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1" name="Скругленная прямоугольная выноска 40"/>
          <p:cNvSpPr/>
          <p:nvPr/>
        </p:nvSpPr>
        <p:spPr>
          <a:xfrm rot="5400000">
            <a:off x="8101123" y="4428543"/>
            <a:ext cx="486690" cy="702712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98,0%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2" name="Скругленная прямоугольная выноска 41"/>
          <p:cNvSpPr/>
          <p:nvPr/>
        </p:nvSpPr>
        <p:spPr>
          <a:xfrm rot="5400000">
            <a:off x="8677187" y="5364647"/>
            <a:ext cx="486690" cy="702712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94,6%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504311" y="980614"/>
            <a:ext cx="8737098" cy="61957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 smtClean="0"/>
              <a:t>ФИНАНСИРОВАНИЕ И ОСВОЕНИЕ СРЕДСТВ ПО </a:t>
            </a:r>
            <a:r>
              <a:rPr lang="en-US" sz="1600" b="1" dirty="0" smtClean="0"/>
              <a:t>I </a:t>
            </a:r>
            <a:r>
              <a:rPr lang="ru-RU" sz="1600" b="1" dirty="0" smtClean="0"/>
              <a:t>ПОДПРОГРАММЕ</a:t>
            </a:r>
          </a:p>
          <a:p>
            <a:pPr marL="37856" indent="0" algn="ctr">
              <a:buFont typeface="Wingdings 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СПОРТА, </a:t>
            </a:r>
            <a:r>
              <a:rPr lang="ru-RU" sz="1600" b="1" dirty="0" err="1" smtClean="0">
                <a:solidFill>
                  <a:schemeClr val="bg1"/>
                </a:solidFill>
              </a:rPr>
              <a:t>тыс.рублей</a:t>
            </a:r>
            <a:endParaRPr lang="ru-RU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8840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928406" y="6910123"/>
            <a:ext cx="1501739" cy="260033"/>
          </a:xfrm>
        </p:spPr>
        <p:txBody>
          <a:bodyPr/>
          <a:lstStyle/>
          <a:p>
            <a:pPr algn="ctr"/>
            <a:fld id="{480E26FF-525C-47A2-9BD1-11EAB73A408A}" type="datetime1">
              <a:rPr lang="ru-RU" smtClean="0"/>
              <a:pPr algn="ctr"/>
              <a:t>16.02.2016</a:t>
            </a:fld>
            <a:endParaRPr lang="ru-RU" dirty="0"/>
          </a:p>
        </p:txBody>
      </p:sp>
      <p:grpSp>
        <p:nvGrpSpPr>
          <p:cNvPr id="24" name="Group 9"/>
          <p:cNvGrpSpPr>
            <a:grpSpLocks/>
          </p:cNvGrpSpPr>
          <p:nvPr/>
        </p:nvGrpSpPr>
        <p:grpSpPr bwMode="auto">
          <a:xfrm>
            <a:off x="265224" y="286937"/>
            <a:ext cx="966619" cy="512832"/>
            <a:chOff x="1142" y="1458"/>
            <a:chExt cx="3476" cy="1404"/>
          </a:xfrm>
        </p:grpSpPr>
        <p:sp>
          <p:nvSpPr>
            <p:cNvPr id="25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6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564953349"/>
              </p:ext>
            </p:extLst>
          </p:nvPr>
        </p:nvGraphicFramePr>
        <p:xfrm>
          <a:off x="303149" y="2160290"/>
          <a:ext cx="8824659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2" name="Скругленная прямоугольная выноска 41"/>
          <p:cNvSpPr/>
          <p:nvPr/>
        </p:nvSpPr>
        <p:spPr>
          <a:xfrm rot="5400000">
            <a:off x="7597067" y="5436655"/>
            <a:ext cx="486690" cy="702712"/>
          </a:xfrm>
          <a:prstGeom prst="wedgeRoundRectCallou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</a:rPr>
              <a:t>97,7%</a:t>
            </a:r>
            <a:endParaRPr lang="ru-RU" sz="14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3" name="Объект 1"/>
          <p:cNvSpPr txBox="1">
            <a:spLocks/>
          </p:cNvSpPr>
          <p:nvPr/>
        </p:nvSpPr>
        <p:spPr>
          <a:xfrm>
            <a:off x="265224" y="936154"/>
            <a:ext cx="8883893" cy="9361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None/>
            </a:pPr>
            <a:r>
              <a:rPr lang="ru-RU" sz="1600" b="1" dirty="0"/>
              <a:t>ФИНАНСИРОВАНИЕ И ОСВОЕНИЕ СРЕДСТВ ПО </a:t>
            </a:r>
            <a:r>
              <a:rPr lang="en-US" sz="1600" b="1" dirty="0" smtClean="0"/>
              <a:t>II </a:t>
            </a:r>
            <a:r>
              <a:rPr lang="ru-RU" sz="1600" b="1" dirty="0"/>
              <a:t>ПОДПРОГРАММЕ</a:t>
            </a: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«РАЗВИТИЕ СПОРТА ВЫСШИХ ДОСТИЖЕНИЙ И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pPr marL="37856" indent="0" algn="ctr"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СИСТЕМЫ ПОДГОТОВКИ СПОРТИВНОГО РЕЗЕРВА», </a:t>
            </a:r>
            <a:r>
              <a:rPr lang="ru-RU" sz="1600" b="1" dirty="0" err="1" smtClean="0">
                <a:solidFill>
                  <a:schemeClr val="bg1"/>
                </a:solidFill>
              </a:rPr>
              <a:t>тыс.рублей</a:t>
            </a:r>
            <a:endParaRPr lang="ru-RU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160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144240" y="1152178"/>
            <a:ext cx="9050939" cy="76176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16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СУБСИДИИ АВТОНОМНОМУ ОКРУГУ ИЗ ФЕДЕРАЛЬНОГО БЮДЖЕТА </a:t>
            </a:r>
            <a:br>
              <a:rPr lang="ru-RU" sz="16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</a:br>
            <a:r>
              <a:rPr lang="ru-RU" sz="1600" b="1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НА РАЗВИТИЕ ФИЗИЧЕСКОЙ КУЛЬТУРЫ И СПОРТА В 2015 ГОДУ</a:t>
            </a:r>
            <a:endParaRPr lang="ru-RU" sz="1600" b="1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6149" name="Group 9"/>
          <p:cNvGrpSpPr>
            <a:grpSpLocks/>
          </p:cNvGrpSpPr>
          <p:nvPr/>
        </p:nvGrpSpPr>
        <p:grpSpPr bwMode="auto">
          <a:xfrm>
            <a:off x="216248" y="164978"/>
            <a:ext cx="976655" cy="525066"/>
            <a:chOff x="1142" y="1458"/>
            <a:chExt cx="3476" cy="1404"/>
          </a:xfrm>
        </p:grpSpPr>
        <p:sp>
          <p:nvSpPr>
            <p:cNvPr id="6166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7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8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6169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0 h 1419"/>
                <a:gd name="T2" fmla="*/ 0 w 3520"/>
                <a:gd name="T3" fmla="*/ 0 h 1419"/>
                <a:gd name="T4" fmla="*/ 0 w 3520"/>
                <a:gd name="T5" fmla="*/ 0 h 1419"/>
                <a:gd name="T6" fmla="*/ 0 w 3520"/>
                <a:gd name="T7" fmla="*/ 0 h 1419"/>
                <a:gd name="T8" fmla="*/ 0 w 3520"/>
                <a:gd name="T9" fmla="*/ 0 h 1419"/>
                <a:gd name="T10" fmla="*/ 0 w 3520"/>
                <a:gd name="T11" fmla="*/ 0 h 1419"/>
                <a:gd name="T12" fmla="*/ 0 w 3520"/>
                <a:gd name="T13" fmla="*/ 0 h 1419"/>
                <a:gd name="T14" fmla="*/ 0 w 3520"/>
                <a:gd name="T15" fmla="*/ 0 h 1419"/>
                <a:gd name="T16" fmla="*/ 0 w 3520"/>
                <a:gd name="T17" fmla="*/ 0 h 1419"/>
                <a:gd name="T18" fmla="*/ 0 w 3520"/>
                <a:gd name="T19" fmla="*/ 0 h 1419"/>
                <a:gd name="T20" fmla="*/ 0 w 3520"/>
                <a:gd name="T21" fmla="*/ 0 h 1419"/>
                <a:gd name="T22" fmla="*/ 0 w 3520"/>
                <a:gd name="T23" fmla="*/ 0 h 1419"/>
                <a:gd name="T24" fmla="*/ 0 w 3520"/>
                <a:gd name="T25" fmla="*/ 0 h 1419"/>
                <a:gd name="T26" fmla="*/ 0 w 3520"/>
                <a:gd name="T27" fmla="*/ 0 h 1419"/>
                <a:gd name="T28" fmla="*/ 0 w 3520"/>
                <a:gd name="T29" fmla="*/ 0 h 1419"/>
                <a:gd name="T30" fmla="*/ 0 w 3520"/>
                <a:gd name="T31" fmla="*/ 0 h 1419"/>
                <a:gd name="T32" fmla="*/ 0 w 3520"/>
                <a:gd name="T33" fmla="*/ 0 h 1419"/>
                <a:gd name="T34" fmla="*/ 0 w 3520"/>
                <a:gd name="T35" fmla="*/ 0 h 1419"/>
                <a:gd name="T36" fmla="*/ 0 w 3520"/>
                <a:gd name="T37" fmla="*/ 0 h 1419"/>
                <a:gd name="T38" fmla="*/ 0 w 3520"/>
                <a:gd name="T39" fmla="*/ 0 h 1419"/>
                <a:gd name="T40" fmla="*/ 0 w 3520"/>
                <a:gd name="T41" fmla="*/ 0 h 1419"/>
                <a:gd name="T42" fmla="*/ 0 w 3520"/>
                <a:gd name="T43" fmla="*/ 0 h 1419"/>
                <a:gd name="T44" fmla="*/ 0 w 3520"/>
                <a:gd name="T45" fmla="*/ 0 h 1419"/>
                <a:gd name="T46" fmla="*/ 0 w 3520"/>
                <a:gd name="T47" fmla="*/ 0 h 1419"/>
                <a:gd name="T48" fmla="*/ 0 w 3520"/>
                <a:gd name="T49" fmla="*/ 0 h 1419"/>
                <a:gd name="T50" fmla="*/ 0 w 3520"/>
                <a:gd name="T51" fmla="*/ 0 h 1419"/>
                <a:gd name="T52" fmla="*/ 0 w 3520"/>
                <a:gd name="T53" fmla="*/ 0 h 1419"/>
                <a:gd name="T54" fmla="*/ 0 w 3520"/>
                <a:gd name="T55" fmla="*/ 0 h 1419"/>
                <a:gd name="T56" fmla="*/ 0 w 3520"/>
                <a:gd name="T57" fmla="*/ 0 h 1419"/>
                <a:gd name="T58" fmla="*/ 0 w 3520"/>
                <a:gd name="T59" fmla="*/ 0 h 1419"/>
                <a:gd name="T60" fmla="*/ 0 w 3520"/>
                <a:gd name="T61" fmla="*/ 0 h 1419"/>
                <a:gd name="T62" fmla="*/ 0 w 3520"/>
                <a:gd name="T63" fmla="*/ 0 h 1419"/>
                <a:gd name="T64" fmla="*/ 0 w 3520"/>
                <a:gd name="T65" fmla="*/ 0 h 1419"/>
                <a:gd name="T66" fmla="*/ 0 w 3520"/>
                <a:gd name="T67" fmla="*/ 0 h 1419"/>
                <a:gd name="T68" fmla="*/ 0 w 3520"/>
                <a:gd name="T69" fmla="*/ 0 h 1419"/>
                <a:gd name="T70" fmla="*/ 0 w 3520"/>
                <a:gd name="T71" fmla="*/ 0 h 1419"/>
                <a:gd name="T72" fmla="*/ 0 w 3520"/>
                <a:gd name="T73" fmla="*/ 0 h 1419"/>
                <a:gd name="T74" fmla="*/ 0 w 3520"/>
                <a:gd name="T75" fmla="*/ 0 h 1419"/>
                <a:gd name="T76" fmla="*/ 0 w 3520"/>
                <a:gd name="T77" fmla="*/ 0 h 1419"/>
                <a:gd name="T78" fmla="*/ 0 w 3520"/>
                <a:gd name="T79" fmla="*/ 0 h 1419"/>
                <a:gd name="T80" fmla="*/ 0 w 3520"/>
                <a:gd name="T81" fmla="*/ 0 h 1419"/>
                <a:gd name="T82" fmla="*/ 0 w 3520"/>
                <a:gd name="T83" fmla="*/ 0 h 1419"/>
                <a:gd name="T84" fmla="*/ 0 w 3520"/>
                <a:gd name="T85" fmla="*/ 0 h 1419"/>
                <a:gd name="T86" fmla="*/ 0 w 3520"/>
                <a:gd name="T87" fmla="*/ 0 h 1419"/>
                <a:gd name="T88" fmla="*/ 0 w 3520"/>
                <a:gd name="T89" fmla="*/ 0 h 1419"/>
                <a:gd name="T90" fmla="*/ 0 w 3520"/>
                <a:gd name="T91" fmla="*/ 0 h 1419"/>
                <a:gd name="T92" fmla="*/ 0 w 3520"/>
                <a:gd name="T93" fmla="*/ 0 h 1419"/>
                <a:gd name="T94" fmla="*/ 0 w 3520"/>
                <a:gd name="T95" fmla="*/ 0 h 1419"/>
                <a:gd name="T96" fmla="*/ 0 w 3520"/>
                <a:gd name="T97" fmla="*/ 0 h 1419"/>
                <a:gd name="T98" fmla="*/ 0 w 3520"/>
                <a:gd name="T99" fmla="*/ 0 h 1419"/>
                <a:gd name="T100" fmla="*/ 0 w 3520"/>
                <a:gd name="T101" fmla="*/ 0 h 1419"/>
                <a:gd name="T102" fmla="*/ 0 w 3520"/>
                <a:gd name="T103" fmla="*/ 0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0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0 w 5705"/>
                <a:gd name="T3" fmla="*/ 0 h 961"/>
                <a:gd name="T4" fmla="*/ 0 w 5705"/>
                <a:gd name="T5" fmla="*/ 0 h 961"/>
                <a:gd name="T6" fmla="*/ 0 w 5705"/>
                <a:gd name="T7" fmla="*/ 0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1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0 h 960"/>
                <a:gd name="T2" fmla="*/ 0 w 6811"/>
                <a:gd name="T3" fmla="*/ 0 h 960"/>
                <a:gd name="T4" fmla="*/ 0 w 6811"/>
                <a:gd name="T5" fmla="*/ 0 h 960"/>
                <a:gd name="T6" fmla="*/ 0 w 6811"/>
                <a:gd name="T7" fmla="*/ 0 h 960"/>
                <a:gd name="T8" fmla="*/ 0 w 6811"/>
                <a:gd name="T9" fmla="*/ 0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2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0 w 6326"/>
                <a:gd name="T1" fmla="*/ 0 h 2802"/>
                <a:gd name="T2" fmla="*/ 0 w 6326"/>
                <a:gd name="T3" fmla="*/ 0 h 2802"/>
                <a:gd name="T4" fmla="*/ 0 w 6326"/>
                <a:gd name="T5" fmla="*/ 0 h 2802"/>
                <a:gd name="T6" fmla="*/ 0 w 6326"/>
                <a:gd name="T7" fmla="*/ 0 h 2802"/>
                <a:gd name="T8" fmla="*/ 0 w 6326"/>
                <a:gd name="T9" fmla="*/ 0 h 2802"/>
                <a:gd name="T10" fmla="*/ 0 w 6326"/>
                <a:gd name="T11" fmla="*/ 0 h 2802"/>
                <a:gd name="T12" fmla="*/ 0 w 6326"/>
                <a:gd name="T13" fmla="*/ 0 h 2802"/>
                <a:gd name="T14" fmla="*/ 0 w 6326"/>
                <a:gd name="T15" fmla="*/ 0 h 2802"/>
                <a:gd name="T16" fmla="*/ 0 w 6326"/>
                <a:gd name="T17" fmla="*/ 0 h 2802"/>
                <a:gd name="T18" fmla="*/ 0 w 6326"/>
                <a:gd name="T19" fmla="*/ 0 h 2802"/>
                <a:gd name="T20" fmla="*/ 0 w 6326"/>
                <a:gd name="T21" fmla="*/ 0 h 2802"/>
                <a:gd name="T22" fmla="*/ 0 w 6326"/>
                <a:gd name="T23" fmla="*/ 0 h 2802"/>
                <a:gd name="T24" fmla="*/ 0 w 6326"/>
                <a:gd name="T25" fmla="*/ 0 h 2802"/>
                <a:gd name="T26" fmla="*/ 0 w 6326"/>
                <a:gd name="T27" fmla="*/ 0 h 2802"/>
                <a:gd name="T28" fmla="*/ 0 w 6326"/>
                <a:gd name="T29" fmla="*/ 0 h 2802"/>
                <a:gd name="T30" fmla="*/ 0 w 6326"/>
                <a:gd name="T31" fmla="*/ 0 h 2802"/>
                <a:gd name="T32" fmla="*/ 0 w 6326"/>
                <a:gd name="T33" fmla="*/ 0 h 2802"/>
                <a:gd name="T34" fmla="*/ 0 w 6326"/>
                <a:gd name="T35" fmla="*/ 0 h 2802"/>
                <a:gd name="T36" fmla="*/ 0 w 6326"/>
                <a:gd name="T37" fmla="*/ 0 h 2802"/>
                <a:gd name="T38" fmla="*/ 0 w 6326"/>
                <a:gd name="T39" fmla="*/ 0 h 2802"/>
                <a:gd name="T40" fmla="*/ 0 w 6326"/>
                <a:gd name="T41" fmla="*/ 0 h 2802"/>
                <a:gd name="T42" fmla="*/ 0 w 6326"/>
                <a:gd name="T43" fmla="*/ 0 h 2802"/>
                <a:gd name="T44" fmla="*/ 0 w 6326"/>
                <a:gd name="T45" fmla="*/ 0 h 2802"/>
                <a:gd name="T46" fmla="*/ 0 w 6326"/>
                <a:gd name="T47" fmla="*/ 0 h 2802"/>
                <a:gd name="T48" fmla="*/ 0 w 6326"/>
                <a:gd name="T49" fmla="*/ 0 h 2802"/>
                <a:gd name="T50" fmla="*/ 0 w 6326"/>
                <a:gd name="T51" fmla="*/ 0 h 2802"/>
                <a:gd name="T52" fmla="*/ 0 w 6326"/>
                <a:gd name="T53" fmla="*/ 0 h 2802"/>
                <a:gd name="T54" fmla="*/ 0 w 6326"/>
                <a:gd name="T55" fmla="*/ 0 h 2802"/>
                <a:gd name="T56" fmla="*/ 0 w 6326"/>
                <a:gd name="T57" fmla="*/ 0 h 2802"/>
                <a:gd name="T58" fmla="*/ 0 w 6326"/>
                <a:gd name="T59" fmla="*/ 0 h 2802"/>
                <a:gd name="T60" fmla="*/ 0 w 6326"/>
                <a:gd name="T61" fmla="*/ 0 h 2802"/>
                <a:gd name="T62" fmla="*/ 0 w 6326"/>
                <a:gd name="T63" fmla="*/ 0 h 2802"/>
                <a:gd name="T64" fmla="*/ 0 w 6326"/>
                <a:gd name="T65" fmla="*/ 0 h 2802"/>
                <a:gd name="T66" fmla="*/ 0 w 6326"/>
                <a:gd name="T67" fmla="*/ 0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3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0 w 7135"/>
                <a:gd name="T1" fmla="*/ 0 h 3636"/>
                <a:gd name="T2" fmla="*/ 0 w 7135"/>
                <a:gd name="T3" fmla="*/ 0 h 3636"/>
                <a:gd name="T4" fmla="*/ 0 w 7135"/>
                <a:gd name="T5" fmla="*/ 0 h 3636"/>
                <a:gd name="T6" fmla="*/ 0 w 7135"/>
                <a:gd name="T7" fmla="*/ 0 h 3636"/>
                <a:gd name="T8" fmla="*/ 0 w 7135"/>
                <a:gd name="T9" fmla="*/ 0 h 3636"/>
                <a:gd name="T10" fmla="*/ 0 w 7135"/>
                <a:gd name="T11" fmla="*/ 0 h 3636"/>
                <a:gd name="T12" fmla="*/ 0 w 7135"/>
                <a:gd name="T13" fmla="*/ 0 h 3636"/>
                <a:gd name="T14" fmla="*/ 0 w 7135"/>
                <a:gd name="T15" fmla="*/ 0 h 3636"/>
                <a:gd name="T16" fmla="*/ 0 w 7135"/>
                <a:gd name="T17" fmla="*/ 0 h 3636"/>
                <a:gd name="T18" fmla="*/ 0 w 7135"/>
                <a:gd name="T19" fmla="*/ 0 h 3636"/>
                <a:gd name="T20" fmla="*/ 0 w 7135"/>
                <a:gd name="T21" fmla="*/ 0 h 3636"/>
                <a:gd name="T22" fmla="*/ 0 w 7135"/>
                <a:gd name="T23" fmla="*/ 0 h 3636"/>
                <a:gd name="T24" fmla="*/ 0 w 7135"/>
                <a:gd name="T25" fmla="*/ 0 h 3636"/>
                <a:gd name="T26" fmla="*/ 0 w 7135"/>
                <a:gd name="T27" fmla="*/ 0 h 3636"/>
                <a:gd name="T28" fmla="*/ 0 w 7135"/>
                <a:gd name="T29" fmla="*/ 0 h 3636"/>
                <a:gd name="T30" fmla="*/ 0 w 7135"/>
                <a:gd name="T31" fmla="*/ 0 h 3636"/>
                <a:gd name="T32" fmla="*/ 0 w 7135"/>
                <a:gd name="T33" fmla="*/ 0 h 3636"/>
                <a:gd name="T34" fmla="*/ 0 w 7135"/>
                <a:gd name="T35" fmla="*/ 0 h 3636"/>
                <a:gd name="T36" fmla="*/ 0 w 7135"/>
                <a:gd name="T37" fmla="*/ 0 h 3636"/>
                <a:gd name="T38" fmla="*/ 0 w 7135"/>
                <a:gd name="T39" fmla="*/ 0 h 3636"/>
                <a:gd name="T40" fmla="*/ 0 w 7135"/>
                <a:gd name="T41" fmla="*/ 0 h 3636"/>
                <a:gd name="T42" fmla="*/ 0 w 7135"/>
                <a:gd name="T43" fmla="*/ 0 h 3636"/>
                <a:gd name="T44" fmla="*/ 0 w 7135"/>
                <a:gd name="T45" fmla="*/ 0 h 3636"/>
                <a:gd name="T46" fmla="*/ 0 w 7135"/>
                <a:gd name="T47" fmla="*/ 0 h 3636"/>
                <a:gd name="T48" fmla="*/ 0 w 7135"/>
                <a:gd name="T49" fmla="*/ 0 h 3636"/>
                <a:gd name="T50" fmla="*/ 0 w 7135"/>
                <a:gd name="T51" fmla="*/ 0 h 3636"/>
                <a:gd name="T52" fmla="*/ 0 w 7135"/>
                <a:gd name="T53" fmla="*/ 0 h 3636"/>
                <a:gd name="T54" fmla="*/ 0 w 7135"/>
                <a:gd name="T55" fmla="*/ 0 h 3636"/>
                <a:gd name="T56" fmla="*/ 0 w 7135"/>
                <a:gd name="T57" fmla="*/ 0 h 3636"/>
                <a:gd name="T58" fmla="*/ 0 w 7135"/>
                <a:gd name="T59" fmla="*/ 0 h 3636"/>
                <a:gd name="T60" fmla="*/ 0 w 7135"/>
                <a:gd name="T61" fmla="*/ 0 h 3636"/>
                <a:gd name="T62" fmla="*/ 0 w 7135"/>
                <a:gd name="T63" fmla="*/ 0 h 3636"/>
                <a:gd name="T64" fmla="*/ 0 w 7135"/>
                <a:gd name="T65" fmla="*/ 0 h 3636"/>
                <a:gd name="T66" fmla="*/ 0 w 7135"/>
                <a:gd name="T67" fmla="*/ 0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4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0 w 7662"/>
                <a:gd name="T1" fmla="*/ 0 h 3767"/>
                <a:gd name="T2" fmla="*/ 0 w 7662"/>
                <a:gd name="T3" fmla="*/ 0 h 3767"/>
                <a:gd name="T4" fmla="*/ 0 w 7662"/>
                <a:gd name="T5" fmla="*/ 0 h 3767"/>
                <a:gd name="T6" fmla="*/ 0 w 7662"/>
                <a:gd name="T7" fmla="*/ 0 h 3767"/>
                <a:gd name="T8" fmla="*/ 0 w 7662"/>
                <a:gd name="T9" fmla="*/ 0 h 3767"/>
                <a:gd name="T10" fmla="*/ 0 w 7662"/>
                <a:gd name="T11" fmla="*/ 0 h 3767"/>
                <a:gd name="T12" fmla="*/ 0 w 7662"/>
                <a:gd name="T13" fmla="*/ 0 h 3767"/>
                <a:gd name="T14" fmla="*/ 0 w 7662"/>
                <a:gd name="T15" fmla="*/ 0 h 3767"/>
                <a:gd name="T16" fmla="*/ 0 w 7662"/>
                <a:gd name="T17" fmla="*/ 0 h 3767"/>
                <a:gd name="T18" fmla="*/ 0 w 7662"/>
                <a:gd name="T19" fmla="*/ 0 h 3767"/>
                <a:gd name="T20" fmla="*/ 0 w 7662"/>
                <a:gd name="T21" fmla="*/ 0 h 3767"/>
                <a:gd name="T22" fmla="*/ 0 w 7662"/>
                <a:gd name="T23" fmla="*/ 0 h 3767"/>
                <a:gd name="T24" fmla="*/ 0 w 7662"/>
                <a:gd name="T25" fmla="*/ 0 h 3767"/>
                <a:gd name="T26" fmla="*/ 0 w 7662"/>
                <a:gd name="T27" fmla="*/ 0 h 3767"/>
                <a:gd name="T28" fmla="*/ 0 w 7662"/>
                <a:gd name="T29" fmla="*/ 0 h 3767"/>
                <a:gd name="T30" fmla="*/ 0 w 7662"/>
                <a:gd name="T31" fmla="*/ 0 h 3767"/>
                <a:gd name="T32" fmla="*/ 0 w 7662"/>
                <a:gd name="T33" fmla="*/ 0 h 3767"/>
                <a:gd name="T34" fmla="*/ 0 w 7662"/>
                <a:gd name="T35" fmla="*/ 0 h 3767"/>
                <a:gd name="T36" fmla="*/ 0 w 7662"/>
                <a:gd name="T37" fmla="*/ 0 h 3767"/>
                <a:gd name="T38" fmla="*/ 0 w 7662"/>
                <a:gd name="T39" fmla="*/ 0 h 3767"/>
                <a:gd name="T40" fmla="*/ 0 w 7662"/>
                <a:gd name="T41" fmla="*/ 0 h 3767"/>
                <a:gd name="T42" fmla="*/ 0 w 7662"/>
                <a:gd name="T43" fmla="*/ 0 h 3767"/>
                <a:gd name="T44" fmla="*/ 0 w 7662"/>
                <a:gd name="T45" fmla="*/ 0 h 3767"/>
                <a:gd name="T46" fmla="*/ 0 w 7662"/>
                <a:gd name="T47" fmla="*/ 0 h 3767"/>
                <a:gd name="T48" fmla="*/ 0 w 7662"/>
                <a:gd name="T49" fmla="*/ 0 h 3767"/>
                <a:gd name="T50" fmla="*/ 0 w 7662"/>
                <a:gd name="T51" fmla="*/ 0 h 3767"/>
                <a:gd name="T52" fmla="*/ 0 w 7662"/>
                <a:gd name="T53" fmla="*/ 0 h 3767"/>
                <a:gd name="T54" fmla="*/ 0 w 7662"/>
                <a:gd name="T55" fmla="*/ 0 h 3767"/>
                <a:gd name="T56" fmla="*/ 0 w 7662"/>
                <a:gd name="T57" fmla="*/ 0 h 3767"/>
                <a:gd name="T58" fmla="*/ 0 w 7662"/>
                <a:gd name="T59" fmla="*/ 0 h 3767"/>
                <a:gd name="T60" fmla="*/ 0 w 7662"/>
                <a:gd name="T61" fmla="*/ 0 h 3767"/>
                <a:gd name="T62" fmla="*/ 0 w 7662"/>
                <a:gd name="T63" fmla="*/ 0 h 3767"/>
                <a:gd name="T64" fmla="*/ 0 w 7662"/>
                <a:gd name="T65" fmla="*/ 0 h 3767"/>
                <a:gd name="T66" fmla="*/ 0 w 7662"/>
                <a:gd name="T67" fmla="*/ 0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5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0 h 4295"/>
                <a:gd name="T2" fmla="*/ 0 w 5219"/>
                <a:gd name="T3" fmla="*/ 0 h 4295"/>
                <a:gd name="T4" fmla="*/ 0 w 5219"/>
                <a:gd name="T5" fmla="*/ 0 h 4295"/>
                <a:gd name="T6" fmla="*/ 0 w 5219"/>
                <a:gd name="T7" fmla="*/ 0 h 4295"/>
                <a:gd name="T8" fmla="*/ 0 w 5219"/>
                <a:gd name="T9" fmla="*/ 0 h 4295"/>
                <a:gd name="T10" fmla="*/ 0 w 5219"/>
                <a:gd name="T11" fmla="*/ 0 h 4295"/>
                <a:gd name="T12" fmla="*/ 0 w 5219"/>
                <a:gd name="T13" fmla="*/ 0 h 4295"/>
                <a:gd name="T14" fmla="*/ 0 w 5219"/>
                <a:gd name="T15" fmla="*/ 0 h 4295"/>
                <a:gd name="T16" fmla="*/ 0 w 5219"/>
                <a:gd name="T17" fmla="*/ 0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6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0 w 3882"/>
                <a:gd name="T1" fmla="*/ 0 h 1616"/>
                <a:gd name="T2" fmla="*/ 0 w 3882"/>
                <a:gd name="T3" fmla="*/ 0 h 1616"/>
                <a:gd name="T4" fmla="*/ 0 w 3882"/>
                <a:gd name="T5" fmla="*/ 0 h 1616"/>
                <a:gd name="T6" fmla="*/ 0 w 3882"/>
                <a:gd name="T7" fmla="*/ 0 h 1616"/>
                <a:gd name="T8" fmla="*/ 0 w 3882"/>
                <a:gd name="T9" fmla="*/ 0 h 1616"/>
                <a:gd name="T10" fmla="*/ 0 w 3882"/>
                <a:gd name="T11" fmla="*/ 0 h 1616"/>
                <a:gd name="T12" fmla="*/ 0 w 3882"/>
                <a:gd name="T13" fmla="*/ 0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7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0 w 2428"/>
                <a:gd name="T1" fmla="*/ 0 h 2167"/>
                <a:gd name="T2" fmla="*/ 0 w 2428"/>
                <a:gd name="T3" fmla="*/ 0 h 2167"/>
                <a:gd name="T4" fmla="*/ 0 w 2428"/>
                <a:gd name="T5" fmla="*/ 0 h 2167"/>
                <a:gd name="T6" fmla="*/ 0 w 2428"/>
                <a:gd name="T7" fmla="*/ 0 h 2167"/>
                <a:gd name="T8" fmla="*/ 0 w 2428"/>
                <a:gd name="T9" fmla="*/ 0 h 2167"/>
                <a:gd name="T10" fmla="*/ 0 w 2428"/>
                <a:gd name="T11" fmla="*/ 0 h 2167"/>
                <a:gd name="T12" fmla="*/ 0 w 2428"/>
                <a:gd name="T13" fmla="*/ 0 h 2167"/>
                <a:gd name="T14" fmla="*/ 0 w 2428"/>
                <a:gd name="T15" fmla="*/ 0 h 2167"/>
                <a:gd name="T16" fmla="*/ 0 w 2428"/>
                <a:gd name="T17" fmla="*/ 0 h 2167"/>
                <a:gd name="T18" fmla="*/ 0 w 2428"/>
                <a:gd name="T19" fmla="*/ 0 h 2167"/>
                <a:gd name="T20" fmla="*/ 0 w 2428"/>
                <a:gd name="T21" fmla="*/ 0 h 2167"/>
                <a:gd name="T22" fmla="*/ 0 w 2428"/>
                <a:gd name="T23" fmla="*/ 0 h 2167"/>
                <a:gd name="T24" fmla="*/ 0 w 2428"/>
                <a:gd name="T25" fmla="*/ 0 h 2167"/>
                <a:gd name="T26" fmla="*/ 0 w 2428"/>
                <a:gd name="T27" fmla="*/ 0 h 2167"/>
                <a:gd name="T28" fmla="*/ 0 w 2428"/>
                <a:gd name="T29" fmla="*/ 0 h 2167"/>
                <a:gd name="T30" fmla="*/ 0 w 2428"/>
                <a:gd name="T31" fmla="*/ 0 h 2167"/>
                <a:gd name="T32" fmla="*/ 0 w 2428"/>
                <a:gd name="T33" fmla="*/ 0 h 2167"/>
                <a:gd name="T34" fmla="*/ 0 w 2428"/>
                <a:gd name="T35" fmla="*/ 0 h 2167"/>
                <a:gd name="T36" fmla="*/ 0 w 2428"/>
                <a:gd name="T37" fmla="*/ 0 h 2167"/>
                <a:gd name="T38" fmla="*/ 0 w 2428"/>
                <a:gd name="T39" fmla="*/ 0 h 2167"/>
                <a:gd name="T40" fmla="*/ 0 w 2428"/>
                <a:gd name="T41" fmla="*/ 0 h 2167"/>
                <a:gd name="T42" fmla="*/ 0 w 2428"/>
                <a:gd name="T43" fmla="*/ 0 h 2167"/>
                <a:gd name="T44" fmla="*/ 0 w 2428"/>
                <a:gd name="T45" fmla="*/ 0 h 2167"/>
                <a:gd name="T46" fmla="*/ 0 w 2428"/>
                <a:gd name="T47" fmla="*/ 0 h 2167"/>
                <a:gd name="T48" fmla="*/ 0 w 2428"/>
                <a:gd name="T49" fmla="*/ 0 h 2167"/>
                <a:gd name="T50" fmla="*/ 0 w 2428"/>
                <a:gd name="T51" fmla="*/ 0 h 2167"/>
                <a:gd name="T52" fmla="*/ 0 w 2428"/>
                <a:gd name="T53" fmla="*/ 0 h 2167"/>
                <a:gd name="T54" fmla="*/ 0 w 2428"/>
                <a:gd name="T55" fmla="*/ 0 h 2167"/>
                <a:gd name="T56" fmla="*/ 0 w 2428"/>
                <a:gd name="T57" fmla="*/ 0 h 2167"/>
                <a:gd name="T58" fmla="*/ 0 w 2428"/>
                <a:gd name="T59" fmla="*/ 0 h 2167"/>
                <a:gd name="T60" fmla="*/ 0 w 2428"/>
                <a:gd name="T61" fmla="*/ 0 h 2167"/>
                <a:gd name="T62" fmla="*/ 0 w 2428"/>
                <a:gd name="T63" fmla="*/ 0 h 2167"/>
                <a:gd name="T64" fmla="*/ 0 w 2428"/>
                <a:gd name="T65" fmla="*/ 0 h 2167"/>
                <a:gd name="T66" fmla="*/ 0 w 2428"/>
                <a:gd name="T67" fmla="*/ 0 h 2167"/>
                <a:gd name="T68" fmla="*/ 0 w 2428"/>
                <a:gd name="T69" fmla="*/ 0 h 2167"/>
                <a:gd name="T70" fmla="*/ 0 w 2428"/>
                <a:gd name="T71" fmla="*/ 0 h 2167"/>
                <a:gd name="T72" fmla="*/ 0 w 2428"/>
                <a:gd name="T73" fmla="*/ 0 h 2167"/>
                <a:gd name="T74" fmla="*/ 0 w 2428"/>
                <a:gd name="T75" fmla="*/ 0 h 2167"/>
                <a:gd name="T76" fmla="*/ 0 w 2428"/>
                <a:gd name="T77" fmla="*/ 0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178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0 w 1022"/>
                <a:gd name="T1" fmla="*/ 0 h 1084"/>
                <a:gd name="T2" fmla="*/ 0 w 1022"/>
                <a:gd name="T3" fmla="*/ 0 h 1084"/>
                <a:gd name="T4" fmla="*/ 0 w 1022"/>
                <a:gd name="T5" fmla="*/ 0 h 1084"/>
                <a:gd name="T6" fmla="*/ 0 w 1022"/>
                <a:gd name="T7" fmla="*/ 0 h 1084"/>
                <a:gd name="T8" fmla="*/ 0 w 1022"/>
                <a:gd name="T9" fmla="*/ 0 h 1084"/>
                <a:gd name="T10" fmla="*/ 0 w 1022"/>
                <a:gd name="T11" fmla="*/ 0 h 1084"/>
                <a:gd name="T12" fmla="*/ 0 w 1022"/>
                <a:gd name="T13" fmla="*/ 0 h 1084"/>
                <a:gd name="T14" fmla="*/ 0 w 1022"/>
                <a:gd name="T15" fmla="*/ 0 h 1084"/>
                <a:gd name="T16" fmla="*/ 0 w 1022"/>
                <a:gd name="T17" fmla="*/ 0 h 1084"/>
                <a:gd name="T18" fmla="*/ 0 w 1022"/>
                <a:gd name="T19" fmla="*/ 0 h 1084"/>
                <a:gd name="T20" fmla="*/ 0 w 1022"/>
                <a:gd name="T21" fmla="*/ 0 h 1084"/>
                <a:gd name="T22" fmla="*/ 0 w 1022"/>
                <a:gd name="T23" fmla="*/ 0 h 1084"/>
                <a:gd name="T24" fmla="*/ 0 w 1022"/>
                <a:gd name="T25" fmla="*/ 0 h 1084"/>
                <a:gd name="T26" fmla="*/ 0 w 1022"/>
                <a:gd name="T27" fmla="*/ 0 h 1084"/>
                <a:gd name="T28" fmla="*/ 0 w 1022"/>
                <a:gd name="T29" fmla="*/ 0 h 1084"/>
                <a:gd name="T30" fmla="*/ 0 w 1022"/>
                <a:gd name="T31" fmla="*/ 0 h 1084"/>
                <a:gd name="T32" fmla="*/ 0 w 1022"/>
                <a:gd name="T33" fmla="*/ 0 h 1084"/>
                <a:gd name="T34" fmla="*/ 0 w 1022"/>
                <a:gd name="T35" fmla="*/ 0 h 1084"/>
                <a:gd name="T36" fmla="*/ 0 w 1022"/>
                <a:gd name="T37" fmla="*/ 0 h 1084"/>
                <a:gd name="T38" fmla="*/ 0 w 1022"/>
                <a:gd name="T39" fmla="*/ 0 h 1084"/>
                <a:gd name="T40" fmla="*/ 0 w 1022"/>
                <a:gd name="T41" fmla="*/ 0 h 1084"/>
                <a:gd name="T42" fmla="*/ 0 w 1022"/>
                <a:gd name="T43" fmla="*/ 0 h 1084"/>
                <a:gd name="T44" fmla="*/ 0 w 1022"/>
                <a:gd name="T45" fmla="*/ 0 h 1084"/>
                <a:gd name="T46" fmla="*/ 0 w 1022"/>
                <a:gd name="T47" fmla="*/ 0 h 1084"/>
                <a:gd name="T48" fmla="*/ 0 w 1022"/>
                <a:gd name="T49" fmla="*/ 0 h 1084"/>
                <a:gd name="T50" fmla="*/ 0 w 1022"/>
                <a:gd name="T51" fmla="*/ 0 h 1084"/>
                <a:gd name="T52" fmla="*/ 0 w 1022"/>
                <a:gd name="T53" fmla="*/ 0 h 1084"/>
                <a:gd name="T54" fmla="*/ 0 w 1022"/>
                <a:gd name="T55" fmla="*/ 0 h 1084"/>
                <a:gd name="T56" fmla="*/ 0 w 1022"/>
                <a:gd name="T57" fmla="*/ 0 h 1084"/>
                <a:gd name="T58" fmla="*/ 0 w 1022"/>
                <a:gd name="T59" fmla="*/ 0 h 1084"/>
                <a:gd name="T60" fmla="*/ 0 w 1022"/>
                <a:gd name="T61" fmla="*/ 0 h 1084"/>
                <a:gd name="T62" fmla="*/ 0 w 1022"/>
                <a:gd name="T63" fmla="*/ 0 h 1084"/>
                <a:gd name="T64" fmla="*/ 0 w 1022"/>
                <a:gd name="T65" fmla="*/ 0 h 1084"/>
                <a:gd name="T66" fmla="*/ 0 w 1022"/>
                <a:gd name="T67" fmla="*/ 0 h 1084"/>
                <a:gd name="T68" fmla="*/ 0 w 1022"/>
                <a:gd name="T69" fmla="*/ 0 h 1084"/>
                <a:gd name="T70" fmla="*/ 0 w 1022"/>
                <a:gd name="T71" fmla="*/ 0 h 1084"/>
                <a:gd name="T72" fmla="*/ 0 w 1022"/>
                <a:gd name="T73" fmla="*/ 0 h 1084"/>
                <a:gd name="T74" fmla="*/ 0 w 1022"/>
                <a:gd name="T75" fmla="*/ 0 h 1084"/>
                <a:gd name="T76" fmla="*/ 0 w 1022"/>
                <a:gd name="T77" fmla="*/ 0 h 1084"/>
                <a:gd name="T78" fmla="*/ 0 w 1022"/>
                <a:gd name="T79" fmla="*/ 0 h 1084"/>
                <a:gd name="T80" fmla="*/ 0 w 1022"/>
                <a:gd name="T81" fmla="*/ 0 h 1084"/>
                <a:gd name="T82" fmla="*/ 0 w 1022"/>
                <a:gd name="T83" fmla="*/ 0 h 1084"/>
                <a:gd name="T84" fmla="*/ 0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1739610"/>
              </p:ext>
            </p:extLst>
          </p:nvPr>
        </p:nvGraphicFramePr>
        <p:xfrm>
          <a:off x="353098" y="2232298"/>
          <a:ext cx="8629371" cy="3776472"/>
        </p:xfrm>
        <a:graphic>
          <a:graphicData uri="http://schemas.openxmlformats.org/drawingml/2006/table">
            <a:tbl>
              <a:tblPr firstRow="1" firstCol="1" bandRow="1">
                <a:tableStyleId>{5DA37D80-6434-44D0-A028-1B22A696006F}</a:tableStyleId>
              </a:tblPr>
              <a:tblGrid>
                <a:gridCol w="2518003"/>
                <a:gridCol w="680541"/>
                <a:gridCol w="5430827"/>
              </a:tblGrid>
              <a:tr h="589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На </a:t>
                      </a:r>
                      <a:r>
                        <a:rPr lang="ru-RU" sz="1200" dirty="0">
                          <a:effectLst/>
                        </a:rPr>
                        <a:t>реализацию мероприятий по поэтапному внедрению Всероссийского физкультурно-спортивного комплекса «Готов к труду и обороне» (ГТО)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2651" marR="2265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894 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 </a:t>
                      </a:r>
                      <a:r>
                        <a:rPr lang="ru-RU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тыс.руб</a:t>
                      </a: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2651" marR="2265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Приобретены </a:t>
                      </a: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оборудование и инвентарь для оборудования 3-х центров тестирования в </a:t>
                      </a:r>
                      <a:r>
                        <a:rPr lang="ru-RU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г.Ханты-Мансийск</a:t>
                      </a: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(региональный центр) </a:t>
                      </a:r>
                      <a:r>
                        <a:rPr lang="ru-RU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г.Нижневартовск</a:t>
                      </a:r>
                      <a:r>
                        <a:rPr lang="ru-RU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2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г.Сургут</a:t>
                      </a:r>
                      <a:endParaRPr lang="ru-RU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2651" marR="22651" marT="0" marB="0"/>
                </a:tc>
              </a:tr>
              <a:tr h="17970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На </a:t>
                      </a:r>
                      <a:r>
                        <a:rPr lang="ru-RU" sz="1200" dirty="0">
                          <a:effectLst/>
                        </a:rPr>
                        <a:t>оказание адресной финансовой поддержки спортивным организациям, осуществляющим подготовку спортивного резерва для сборных команд Российской Федерации»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2651" marR="22651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6 246 </a:t>
                      </a:r>
                      <a:r>
                        <a:rPr lang="ru-RU" sz="1200" dirty="0" smtClean="0">
                          <a:effectLst/>
                        </a:rPr>
                        <a:t>720 </a:t>
                      </a:r>
                      <a:r>
                        <a:rPr lang="ru-RU" sz="1200" dirty="0" err="1" smtClean="0">
                          <a:effectLst/>
                        </a:rPr>
                        <a:t>тыс.руб</a:t>
                      </a:r>
                      <a:r>
                        <a:rPr lang="ru-RU" sz="1200" dirty="0" smtClean="0">
                          <a:effectLst/>
                        </a:rPr>
                        <a:t>.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2651" marR="2265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Проведено </a:t>
                      </a:r>
                      <a:r>
                        <a:rPr lang="ru-RU" sz="1200" dirty="0">
                          <a:effectLst/>
                        </a:rPr>
                        <a:t>3 тренировочных мероприятия: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Лыжные гонки. Тренировочное мероприятие, Архангельская обл., 30.07.-22.08.2015 (16 человек);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Лыжные гонки. Тренировочное мероприятие, п. </a:t>
                      </a:r>
                      <a:r>
                        <a:rPr lang="ru-RU" sz="1200" dirty="0" err="1">
                          <a:effectLst/>
                        </a:rPr>
                        <a:t>Терскол</a:t>
                      </a:r>
                      <a:r>
                        <a:rPr lang="ru-RU" sz="1200" dirty="0">
                          <a:effectLst/>
                        </a:rPr>
                        <a:t> (республика Кабардино-Балкария), г. Адлер (Краснодарский край), 06-30.09.2015 (16 человек);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хоккей </a:t>
                      </a:r>
                      <a:r>
                        <a:rPr lang="ru-RU" sz="1200" dirty="0" err="1">
                          <a:effectLst/>
                        </a:rPr>
                        <a:t>следж</a:t>
                      </a:r>
                      <a:r>
                        <a:rPr lang="ru-RU" sz="1200" dirty="0">
                          <a:effectLst/>
                        </a:rPr>
                        <a:t>. Тренировочное мероприятие, в </a:t>
                      </a:r>
                      <a:r>
                        <a:rPr lang="ru-RU" sz="1200" dirty="0" err="1">
                          <a:effectLst/>
                        </a:rPr>
                        <a:t>г.Ханты-Мансийске</a:t>
                      </a:r>
                      <a:r>
                        <a:rPr lang="ru-RU" sz="1200" dirty="0">
                          <a:effectLst/>
                        </a:rPr>
                        <a:t>, с  27.09 по 19.10.2015 (15 человек).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Приобретено спортивного инвентаря, оборудования в количестве 110 850 ед., из них: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110 000 шт. патронов «Биатлон» для биатлона;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850 ед. спортивного инвентаря и оборудования для баскетбола, бокса,  волейбола, дзюдо, тяжелой атлетики, легкой атлетики, спортивной борьбы, плавания, сноуборда, тхэквондо, синхронного плавания.</a:t>
                      </a:r>
                      <a:endParaRPr lang="ru-RU" sz="12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22651" marR="22651" marT="0" marB="0"/>
                </a:tc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165108" y="274856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0582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7237493" y="4786775"/>
            <a:ext cx="21269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6. «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Лыжная база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»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в городе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Урай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180546" y="6897529"/>
            <a:ext cx="2574409" cy="303371"/>
          </a:xfrm>
        </p:spPr>
        <p:txBody>
          <a:bodyPr/>
          <a:lstStyle/>
          <a:p>
            <a:fld id="{216A901A-BD74-4205-9AAE-1AD5A67534EF}" type="datetime1">
              <a:rPr lang="ru-RU" smtClean="0"/>
              <a:pPr/>
              <a:t>16.02.2016</a:t>
            </a:fld>
            <a:endParaRPr lang="ru-RU" dirty="0"/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282701" y="308305"/>
            <a:ext cx="966619" cy="512832"/>
            <a:chOff x="1142" y="1458"/>
            <a:chExt cx="3476" cy="1404"/>
          </a:xfrm>
        </p:grpSpPr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9" name="Rectangle 12"/>
            <p:cNvSpPr>
              <a:spLocks noChangeArrowheads="1"/>
            </p:cNvSpPr>
            <p:nvPr/>
          </p:nvSpPr>
          <p:spPr bwMode="auto">
            <a:xfrm>
              <a:off x="1142" y="1458"/>
              <a:ext cx="3476" cy="1404"/>
            </a:xfrm>
            <a:prstGeom prst="rect">
              <a:avLst/>
            </a:prstGeom>
            <a:solidFill>
              <a:srgbClr val="C4E5FA">
                <a:alpha val="50195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1387" y="1567"/>
              <a:ext cx="704" cy="283"/>
            </a:xfrm>
            <a:custGeom>
              <a:avLst/>
              <a:gdLst>
                <a:gd name="T0" fmla="*/ 0 w 3520"/>
                <a:gd name="T1" fmla="*/ 13 h 1419"/>
                <a:gd name="T2" fmla="*/ 0 w 3520"/>
                <a:gd name="T3" fmla="*/ 11 h 1419"/>
                <a:gd name="T4" fmla="*/ 0 w 3520"/>
                <a:gd name="T5" fmla="*/ 9 h 1419"/>
                <a:gd name="T6" fmla="*/ 2 w 3520"/>
                <a:gd name="T7" fmla="*/ 7 h 1419"/>
                <a:gd name="T8" fmla="*/ 3 w 3520"/>
                <a:gd name="T9" fmla="*/ 6 h 1419"/>
                <a:gd name="T10" fmla="*/ 5 w 3520"/>
                <a:gd name="T11" fmla="*/ 6 h 1419"/>
                <a:gd name="T12" fmla="*/ 7 w 3520"/>
                <a:gd name="T13" fmla="*/ 6 h 1419"/>
                <a:gd name="T14" fmla="*/ 9 w 3520"/>
                <a:gd name="T15" fmla="*/ 7 h 1419"/>
                <a:gd name="T16" fmla="*/ 56 w 3520"/>
                <a:gd name="T17" fmla="*/ 43 h 1419"/>
                <a:gd name="T18" fmla="*/ 25 w 3520"/>
                <a:gd name="T19" fmla="*/ 7 h 1419"/>
                <a:gd name="T20" fmla="*/ 24 w 3520"/>
                <a:gd name="T21" fmla="*/ 5 h 1419"/>
                <a:gd name="T22" fmla="*/ 25 w 3520"/>
                <a:gd name="T23" fmla="*/ 3 h 1419"/>
                <a:gd name="T24" fmla="*/ 26 w 3520"/>
                <a:gd name="T25" fmla="*/ 2 h 1419"/>
                <a:gd name="T26" fmla="*/ 28 w 3520"/>
                <a:gd name="T27" fmla="*/ 0 h 1419"/>
                <a:gd name="T28" fmla="*/ 30 w 3520"/>
                <a:gd name="T29" fmla="*/ 0 h 1419"/>
                <a:gd name="T30" fmla="*/ 32 w 3520"/>
                <a:gd name="T31" fmla="*/ 0 h 1419"/>
                <a:gd name="T32" fmla="*/ 35 w 3520"/>
                <a:gd name="T33" fmla="*/ 1 h 1419"/>
                <a:gd name="T34" fmla="*/ 60 w 3520"/>
                <a:gd name="T35" fmla="*/ 3 h 1419"/>
                <a:gd name="T36" fmla="*/ 63 w 3520"/>
                <a:gd name="T37" fmla="*/ 1 h 1419"/>
                <a:gd name="T38" fmla="*/ 65 w 3520"/>
                <a:gd name="T39" fmla="*/ 1 h 1419"/>
                <a:gd name="T40" fmla="*/ 67 w 3520"/>
                <a:gd name="T41" fmla="*/ 2 h 1419"/>
                <a:gd name="T42" fmla="*/ 68 w 3520"/>
                <a:gd name="T43" fmla="*/ 4 h 1419"/>
                <a:gd name="T44" fmla="*/ 69 w 3520"/>
                <a:gd name="T45" fmla="*/ 6 h 1419"/>
                <a:gd name="T46" fmla="*/ 69 w 3520"/>
                <a:gd name="T47" fmla="*/ 9 h 1419"/>
                <a:gd name="T48" fmla="*/ 68 w 3520"/>
                <a:gd name="T49" fmla="*/ 12 h 1419"/>
                <a:gd name="T50" fmla="*/ 57 w 3520"/>
                <a:gd name="T51" fmla="*/ 25 h 1419"/>
                <a:gd name="T52" fmla="*/ 73 w 3520"/>
                <a:gd name="T53" fmla="*/ 13 h 1419"/>
                <a:gd name="T54" fmla="*/ 72 w 3520"/>
                <a:gd name="T55" fmla="*/ 10 h 1419"/>
                <a:gd name="T56" fmla="*/ 71 w 3520"/>
                <a:gd name="T57" fmla="*/ 8 h 1419"/>
                <a:gd name="T58" fmla="*/ 72 w 3520"/>
                <a:gd name="T59" fmla="*/ 5 h 1419"/>
                <a:gd name="T60" fmla="*/ 73 w 3520"/>
                <a:gd name="T61" fmla="*/ 3 h 1419"/>
                <a:gd name="T62" fmla="*/ 75 w 3520"/>
                <a:gd name="T63" fmla="*/ 2 h 1419"/>
                <a:gd name="T64" fmla="*/ 77 w 3520"/>
                <a:gd name="T65" fmla="*/ 1 h 1419"/>
                <a:gd name="T66" fmla="*/ 79 w 3520"/>
                <a:gd name="T67" fmla="*/ 2 h 1419"/>
                <a:gd name="T68" fmla="*/ 93 w 3520"/>
                <a:gd name="T69" fmla="*/ 15 h 1419"/>
                <a:gd name="T70" fmla="*/ 107 w 3520"/>
                <a:gd name="T71" fmla="*/ 1 h 1419"/>
                <a:gd name="T72" fmla="*/ 109 w 3520"/>
                <a:gd name="T73" fmla="*/ 0 h 1419"/>
                <a:gd name="T74" fmla="*/ 112 w 3520"/>
                <a:gd name="T75" fmla="*/ 0 h 1419"/>
                <a:gd name="T76" fmla="*/ 114 w 3520"/>
                <a:gd name="T77" fmla="*/ 1 h 1419"/>
                <a:gd name="T78" fmla="*/ 115 w 3520"/>
                <a:gd name="T79" fmla="*/ 2 h 1419"/>
                <a:gd name="T80" fmla="*/ 116 w 3520"/>
                <a:gd name="T81" fmla="*/ 4 h 1419"/>
                <a:gd name="T82" fmla="*/ 116 w 3520"/>
                <a:gd name="T83" fmla="*/ 6 h 1419"/>
                <a:gd name="T84" fmla="*/ 115 w 3520"/>
                <a:gd name="T85" fmla="*/ 8 h 1419"/>
                <a:gd name="T86" fmla="*/ 131 w 3520"/>
                <a:gd name="T87" fmla="*/ 7 h 1419"/>
                <a:gd name="T88" fmla="*/ 132 w 3520"/>
                <a:gd name="T89" fmla="*/ 6 h 1419"/>
                <a:gd name="T90" fmla="*/ 135 w 3520"/>
                <a:gd name="T91" fmla="*/ 6 h 1419"/>
                <a:gd name="T92" fmla="*/ 137 w 3520"/>
                <a:gd name="T93" fmla="*/ 6 h 1419"/>
                <a:gd name="T94" fmla="*/ 138 w 3520"/>
                <a:gd name="T95" fmla="*/ 7 h 1419"/>
                <a:gd name="T96" fmla="*/ 140 w 3520"/>
                <a:gd name="T97" fmla="*/ 8 h 1419"/>
                <a:gd name="T98" fmla="*/ 141 w 3520"/>
                <a:gd name="T99" fmla="*/ 10 h 1419"/>
                <a:gd name="T100" fmla="*/ 141 w 3520"/>
                <a:gd name="T101" fmla="*/ 12 h 1419"/>
                <a:gd name="T102" fmla="*/ 140 w 3520"/>
                <a:gd name="T103" fmla="*/ 14 h 141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20"/>
                <a:gd name="T157" fmla="*/ 0 h 1419"/>
                <a:gd name="T158" fmla="*/ 3520 w 3520"/>
                <a:gd name="T159" fmla="*/ 1419 h 141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20" h="1419">
                  <a:moveTo>
                    <a:pt x="971" y="1419"/>
                  </a:moveTo>
                  <a:lnTo>
                    <a:pt x="28" y="340"/>
                  </a:lnTo>
                  <a:lnTo>
                    <a:pt x="20" y="328"/>
                  </a:lnTo>
                  <a:lnTo>
                    <a:pt x="12" y="317"/>
                  </a:lnTo>
                  <a:lnTo>
                    <a:pt x="7" y="305"/>
                  </a:lnTo>
                  <a:lnTo>
                    <a:pt x="3" y="293"/>
                  </a:lnTo>
                  <a:lnTo>
                    <a:pt x="1" y="281"/>
                  </a:lnTo>
                  <a:lnTo>
                    <a:pt x="0" y="270"/>
                  </a:lnTo>
                  <a:lnTo>
                    <a:pt x="1" y="258"/>
                  </a:lnTo>
                  <a:lnTo>
                    <a:pt x="3" y="248"/>
                  </a:lnTo>
                  <a:lnTo>
                    <a:pt x="7" y="237"/>
                  </a:lnTo>
                  <a:lnTo>
                    <a:pt x="11" y="226"/>
                  </a:lnTo>
                  <a:lnTo>
                    <a:pt x="16" y="215"/>
                  </a:lnTo>
                  <a:lnTo>
                    <a:pt x="24" y="205"/>
                  </a:lnTo>
                  <a:lnTo>
                    <a:pt x="32" y="195"/>
                  </a:lnTo>
                  <a:lnTo>
                    <a:pt x="40" y="187"/>
                  </a:lnTo>
                  <a:lnTo>
                    <a:pt x="49" y="178"/>
                  </a:lnTo>
                  <a:lnTo>
                    <a:pt x="60" y="170"/>
                  </a:lnTo>
                  <a:lnTo>
                    <a:pt x="70" y="164"/>
                  </a:lnTo>
                  <a:lnTo>
                    <a:pt x="82" y="157"/>
                  </a:lnTo>
                  <a:lnTo>
                    <a:pt x="94" y="152"/>
                  </a:lnTo>
                  <a:lnTo>
                    <a:pt x="106" y="147"/>
                  </a:lnTo>
                  <a:lnTo>
                    <a:pt x="118" y="144"/>
                  </a:lnTo>
                  <a:lnTo>
                    <a:pt x="131" y="142"/>
                  </a:lnTo>
                  <a:lnTo>
                    <a:pt x="144" y="140"/>
                  </a:lnTo>
                  <a:lnTo>
                    <a:pt x="157" y="140"/>
                  </a:lnTo>
                  <a:lnTo>
                    <a:pt x="170" y="140"/>
                  </a:lnTo>
                  <a:lnTo>
                    <a:pt x="183" y="142"/>
                  </a:lnTo>
                  <a:lnTo>
                    <a:pt x="196" y="145"/>
                  </a:lnTo>
                  <a:lnTo>
                    <a:pt x="209" y="150"/>
                  </a:lnTo>
                  <a:lnTo>
                    <a:pt x="221" y="156"/>
                  </a:lnTo>
                  <a:lnTo>
                    <a:pt x="233" y="164"/>
                  </a:lnTo>
                  <a:lnTo>
                    <a:pt x="244" y="172"/>
                  </a:lnTo>
                  <a:lnTo>
                    <a:pt x="254" y="182"/>
                  </a:lnTo>
                  <a:lnTo>
                    <a:pt x="1108" y="1080"/>
                  </a:lnTo>
                  <a:lnTo>
                    <a:pt x="1412" y="1091"/>
                  </a:lnTo>
                  <a:lnTo>
                    <a:pt x="650" y="220"/>
                  </a:lnTo>
                  <a:lnTo>
                    <a:pt x="639" y="206"/>
                  </a:lnTo>
                  <a:lnTo>
                    <a:pt x="630" y="193"/>
                  </a:lnTo>
                  <a:lnTo>
                    <a:pt x="623" y="179"/>
                  </a:lnTo>
                  <a:lnTo>
                    <a:pt x="618" y="166"/>
                  </a:lnTo>
                  <a:lnTo>
                    <a:pt x="614" y="153"/>
                  </a:lnTo>
                  <a:lnTo>
                    <a:pt x="613" y="140"/>
                  </a:lnTo>
                  <a:lnTo>
                    <a:pt x="612" y="127"/>
                  </a:lnTo>
                  <a:lnTo>
                    <a:pt x="614" y="114"/>
                  </a:lnTo>
                  <a:lnTo>
                    <a:pt x="616" y="102"/>
                  </a:lnTo>
                  <a:lnTo>
                    <a:pt x="620" y="90"/>
                  </a:lnTo>
                  <a:lnTo>
                    <a:pt x="626" y="79"/>
                  </a:lnTo>
                  <a:lnTo>
                    <a:pt x="631" y="68"/>
                  </a:lnTo>
                  <a:lnTo>
                    <a:pt x="639" y="57"/>
                  </a:lnTo>
                  <a:lnTo>
                    <a:pt x="648" y="49"/>
                  </a:lnTo>
                  <a:lnTo>
                    <a:pt x="657" y="39"/>
                  </a:lnTo>
                  <a:lnTo>
                    <a:pt x="667" y="31"/>
                  </a:lnTo>
                  <a:lnTo>
                    <a:pt x="678" y="24"/>
                  </a:lnTo>
                  <a:lnTo>
                    <a:pt x="690" y="17"/>
                  </a:lnTo>
                  <a:lnTo>
                    <a:pt x="702" y="12"/>
                  </a:lnTo>
                  <a:lnTo>
                    <a:pt x="715" y="7"/>
                  </a:lnTo>
                  <a:lnTo>
                    <a:pt x="728" y="4"/>
                  </a:lnTo>
                  <a:lnTo>
                    <a:pt x="742" y="2"/>
                  </a:lnTo>
                  <a:lnTo>
                    <a:pt x="755" y="0"/>
                  </a:lnTo>
                  <a:lnTo>
                    <a:pt x="769" y="0"/>
                  </a:lnTo>
                  <a:lnTo>
                    <a:pt x="783" y="1"/>
                  </a:lnTo>
                  <a:lnTo>
                    <a:pt x="798" y="3"/>
                  </a:lnTo>
                  <a:lnTo>
                    <a:pt x="811" y="7"/>
                  </a:lnTo>
                  <a:lnTo>
                    <a:pt x="825" y="13"/>
                  </a:lnTo>
                  <a:lnTo>
                    <a:pt x="838" y="19"/>
                  </a:lnTo>
                  <a:lnTo>
                    <a:pt x="852" y="27"/>
                  </a:lnTo>
                  <a:lnTo>
                    <a:pt x="864" y="37"/>
                  </a:lnTo>
                  <a:lnTo>
                    <a:pt x="876" y="47"/>
                  </a:lnTo>
                  <a:lnTo>
                    <a:pt x="1192" y="374"/>
                  </a:lnTo>
                  <a:lnTo>
                    <a:pt x="1491" y="83"/>
                  </a:lnTo>
                  <a:lnTo>
                    <a:pt x="1507" y="69"/>
                  </a:lnTo>
                  <a:lnTo>
                    <a:pt x="1522" y="58"/>
                  </a:lnTo>
                  <a:lnTo>
                    <a:pt x="1538" y="49"/>
                  </a:lnTo>
                  <a:lnTo>
                    <a:pt x="1554" y="42"/>
                  </a:lnTo>
                  <a:lnTo>
                    <a:pt x="1569" y="37"/>
                  </a:lnTo>
                  <a:lnTo>
                    <a:pt x="1583" y="33"/>
                  </a:lnTo>
                  <a:lnTo>
                    <a:pt x="1598" y="32"/>
                  </a:lnTo>
                  <a:lnTo>
                    <a:pt x="1612" y="32"/>
                  </a:lnTo>
                  <a:lnTo>
                    <a:pt x="1626" y="34"/>
                  </a:lnTo>
                  <a:lnTo>
                    <a:pt x="1639" y="39"/>
                  </a:lnTo>
                  <a:lnTo>
                    <a:pt x="1652" y="43"/>
                  </a:lnTo>
                  <a:lnTo>
                    <a:pt x="1664" y="51"/>
                  </a:lnTo>
                  <a:lnTo>
                    <a:pt x="1675" y="58"/>
                  </a:lnTo>
                  <a:lnTo>
                    <a:pt x="1686" y="68"/>
                  </a:lnTo>
                  <a:lnTo>
                    <a:pt x="1696" y="78"/>
                  </a:lnTo>
                  <a:lnTo>
                    <a:pt x="1705" y="90"/>
                  </a:lnTo>
                  <a:lnTo>
                    <a:pt x="1712" y="102"/>
                  </a:lnTo>
                  <a:lnTo>
                    <a:pt x="1720" y="115"/>
                  </a:lnTo>
                  <a:lnTo>
                    <a:pt x="1725" y="129"/>
                  </a:lnTo>
                  <a:lnTo>
                    <a:pt x="1730" y="144"/>
                  </a:lnTo>
                  <a:lnTo>
                    <a:pt x="1734" y="159"/>
                  </a:lnTo>
                  <a:lnTo>
                    <a:pt x="1736" y="176"/>
                  </a:lnTo>
                  <a:lnTo>
                    <a:pt x="1737" y="192"/>
                  </a:lnTo>
                  <a:lnTo>
                    <a:pt x="1736" y="209"/>
                  </a:lnTo>
                  <a:lnTo>
                    <a:pt x="1734" y="226"/>
                  </a:lnTo>
                  <a:lnTo>
                    <a:pt x="1731" y="243"/>
                  </a:lnTo>
                  <a:lnTo>
                    <a:pt x="1726" y="261"/>
                  </a:lnTo>
                  <a:lnTo>
                    <a:pt x="1720" y="278"/>
                  </a:lnTo>
                  <a:lnTo>
                    <a:pt x="1711" y="295"/>
                  </a:lnTo>
                  <a:lnTo>
                    <a:pt x="1701" y="313"/>
                  </a:lnTo>
                  <a:lnTo>
                    <a:pt x="1689" y="329"/>
                  </a:lnTo>
                  <a:lnTo>
                    <a:pt x="1676" y="345"/>
                  </a:lnTo>
                  <a:lnTo>
                    <a:pt x="1418" y="636"/>
                  </a:lnTo>
                  <a:lnTo>
                    <a:pt x="1760" y="1024"/>
                  </a:lnTo>
                  <a:lnTo>
                    <a:pt x="2102" y="636"/>
                  </a:lnTo>
                  <a:lnTo>
                    <a:pt x="1844" y="345"/>
                  </a:lnTo>
                  <a:lnTo>
                    <a:pt x="1829" y="329"/>
                  </a:lnTo>
                  <a:lnTo>
                    <a:pt x="1819" y="313"/>
                  </a:lnTo>
                  <a:lnTo>
                    <a:pt x="1808" y="295"/>
                  </a:lnTo>
                  <a:lnTo>
                    <a:pt x="1800" y="278"/>
                  </a:lnTo>
                  <a:lnTo>
                    <a:pt x="1794" y="261"/>
                  </a:lnTo>
                  <a:lnTo>
                    <a:pt x="1789" y="243"/>
                  </a:lnTo>
                  <a:lnTo>
                    <a:pt x="1786" y="226"/>
                  </a:lnTo>
                  <a:lnTo>
                    <a:pt x="1784" y="209"/>
                  </a:lnTo>
                  <a:lnTo>
                    <a:pt x="1784" y="192"/>
                  </a:lnTo>
                  <a:lnTo>
                    <a:pt x="1784" y="176"/>
                  </a:lnTo>
                  <a:lnTo>
                    <a:pt x="1787" y="159"/>
                  </a:lnTo>
                  <a:lnTo>
                    <a:pt x="1790" y="144"/>
                  </a:lnTo>
                  <a:lnTo>
                    <a:pt x="1795" y="129"/>
                  </a:lnTo>
                  <a:lnTo>
                    <a:pt x="1800" y="115"/>
                  </a:lnTo>
                  <a:lnTo>
                    <a:pt x="1808" y="102"/>
                  </a:lnTo>
                  <a:lnTo>
                    <a:pt x="1815" y="90"/>
                  </a:lnTo>
                  <a:lnTo>
                    <a:pt x="1824" y="78"/>
                  </a:lnTo>
                  <a:lnTo>
                    <a:pt x="1834" y="68"/>
                  </a:lnTo>
                  <a:lnTo>
                    <a:pt x="1845" y="58"/>
                  </a:lnTo>
                  <a:lnTo>
                    <a:pt x="1856" y="51"/>
                  </a:lnTo>
                  <a:lnTo>
                    <a:pt x="1867" y="43"/>
                  </a:lnTo>
                  <a:lnTo>
                    <a:pt x="1881" y="39"/>
                  </a:lnTo>
                  <a:lnTo>
                    <a:pt x="1894" y="34"/>
                  </a:lnTo>
                  <a:lnTo>
                    <a:pt x="1908" y="32"/>
                  </a:lnTo>
                  <a:lnTo>
                    <a:pt x="1922" y="32"/>
                  </a:lnTo>
                  <a:lnTo>
                    <a:pt x="1936" y="33"/>
                  </a:lnTo>
                  <a:lnTo>
                    <a:pt x="1951" y="37"/>
                  </a:lnTo>
                  <a:lnTo>
                    <a:pt x="1966" y="42"/>
                  </a:lnTo>
                  <a:lnTo>
                    <a:pt x="1982" y="49"/>
                  </a:lnTo>
                  <a:lnTo>
                    <a:pt x="1997" y="58"/>
                  </a:lnTo>
                  <a:lnTo>
                    <a:pt x="2013" y="69"/>
                  </a:lnTo>
                  <a:lnTo>
                    <a:pt x="2028" y="83"/>
                  </a:lnTo>
                  <a:lnTo>
                    <a:pt x="2328" y="374"/>
                  </a:lnTo>
                  <a:lnTo>
                    <a:pt x="2644" y="47"/>
                  </a:lnTo>
                  <a:lnTo>
                    <a:pt x="2656" y="37"/>
                  </a:lnTo>
                  <a:lnTo>
                    <a:pt x="2669" y="27"/>
                  </a:lnTo>
                  <a:lnTo>
                    <a:pt x="2682" y="19"/>
                  </a:lnTo>
                  <a:lnTo>
                    <a:pt x="2695" y="13"/>
                  </a:lnTo>
                  <a:lnTo>
                    <a:pt x="2709" y="7"/>
                  </a:lnTo>
                  <a:lnTo>
                    <a:pt x="2722" y="3"/>
                  </a:lnTo>
                  <a:lnTo>
                    <a:pt x="2736" y="1"/>
                  </a:lnTo>
                  <a:lnTo>
                    <a:pt x="2751" y="0"/>
                  </a:lnTo>
                  <a:lnTo>
                    <a:pt x="2765" y="0"/>
                  </a:lnTo>
                  <a:lnTo>
                    <a:pt x="2778" y="2"/>
                  </a:lnTo>
                  <a:lnTo>
                    <a:pt x="2792" y="4"/>
                  </a:lnTo>
                  <a:lnTo>
                    <a:pt x="2805" y="7"/>
                  </a:lnTo>
                  <a:lnTo>
                    <a:pt x="2818" y="12"/>
                  </a:lnTo>
                  <a:lnTo>
                    <a:pt x="2830" y="17"/>
                  </a:lnTo>
                  <a:lnTo>
                    <a:pt x="2842" y="24"/>
                  </a:lnTo>
                  <a:lnTo>
                    <a:pt x="2853" y="31"/>
                  </a:lnTo>
                  <a:lnTo>
                    <a:pt x="2862" y="39"/>
                  </a:lnTo>
                  <a:lnTo>
                    <a:pt x="2872" y="49"/>
                  </a:lnTo>
                  <a:lnTo>
                    <a:pt x="2881" y="57"/>
                  </a:lnTo>
                  <a:lnTo>
                    <a:pt x="2887" y="68"/>
                  </a:lnTo>
                  <a:lnTo>
                    <a:pt x="2894" y="79"/>
                  </a:lnTo>
                  <a:lnTo>
                    <a:pt x="2899" y="90"/>
                  </a:lnTo>
                  <a:lnTo>
                    <a:pt x="2904" y="102"/>
                  </a:lnTo>
                  <a:lnTo>
                    <a:pt x="2906" y="114"/>
                  </a:lnTo>
                  <a:lnTo>
                    <a:pt x="2908" y="127"/>
                  </a:lnTo>
                  <a:lnTo>
                    <a:pt x="2908" y="140"/>
                  </a:lnTo>
                  <a:lnTo>
                    <a:pt x="2906" y="153"/>
                  </a:lnTo>
                  <a:lnTo>
                    <a:pt x="2903" y="166"/>
                  </a:lnTo>
                  <a:lnTo>
                    <a:pt x="2897" y="179"/>
                  </a:lnTo>
                  <a:lnTo>
                    <a:pt x="2891" y="193"/>
                  </a:lnTo>
                  <a:lnTo>
                    <a:pt x="2881" y="206"/>
                  </a:lnTo>
                  <a:lnTo>
                    <a:pt x="2870" y="220"/>
                  </a:lnTo>
                  <a:lnTo>
                    <a:pt x="2108" y="1091"/>
                  </a:lnTo>
                  <a:lnTo>
                    <a:pt x="2413" y="1080"/>
                  </a:lnTo>
                  <a:lnTo>
                    <a:pt x="3264" y="181"/>
                  </a:lnTo>
                  <a:lnTo>
                    <a:pt x="3275" y="171"/>
                  </a:lnTo>
                  <a:lnTo>
                    <a:pt x="3287" y="163"/>
                  </a:lnTo>
                  <a:lnTo>
                    <a:pt x="3299" y="155"/>
                  </a:lnTo>
                  <a:lnTo>
                    <a:pt x="3311" y="150"/>
                  </a:lnTo>
                  <a:lnTo>
                    <a:pt x="3324" y="145"/>
                  </a:lnTo>
                  <a:lnTo>
                    <a:pt x="3337" y="142"/>
                  </a:lnTo>
                  <a:lnTo>
                    <a:pt x="3350" y="140"/>
                  </a:lnTo>
                  <a:lnTo>
                    <a:pt x="3363" y="139"/>
                  </a:lnTo>
                  <a:lnTo>
                    <a:pt x="3376" y="140"/>
                  </a:lnTo>
                  <a:lnTo>
                    <a:pt x="3389" y="141"/>
                  </a:lnTo>
                  <a:lnTo>
                    <a:pt x="3402" y="144"/>
                  </a:lnTo>
                  <a:lnTo>
                    <a:pt x="3414" y="147"/>
                  </a:lnTo>
                  <a:lnTo>
                    <a:pt x="3426" y="152"/>
                  </a:lnTo>
                  <a:lnTo>
                    <a:pt x="3438" y="157"/>
                  </a:lnTo>
                  <a:lnTo>
                    <a:pt x="3450" y="164"/>
                  </a:lnTo>
                  <a:lnTo>
                    <a:pt x="3460" y="170"/>
                  </a:lnTo>
                  <a:lnTo>
                    <a:pt x="3471" y="178"/>
                  </a:lnTo>
                  <a:lnTo>
                    <a:pt x="3479" y="187"/>
                  </a:lnTo>
                  <a:lnTo>
                    <a:pt x="3488" y="195"/>
                  </a:lnTo>
                  <a:lnTo>
                    <a:pt x="3496" y="205"/>
                  </a:lnTo>
                  <a:lnTo>
                    <a:pt x="3502" y="215"/>
                  </a:lnTo>
                  <a:lnTo>
                    <a:pt x="3509" y="226"/>
                  </a:lnTo>
                  <a:lnTo>
                    <a:pt x="3513" y="237"/>
                  </a:lnTo>
                  <a:lnTo>
                    <a:pt x="3516" y="248"/>
                  </a:lnTo>
                  <a:lnTo>
                    <a:pt x="3519" y="258"/>
                  </a:lnTo>
                  <a:lnTo>
                    <a:pt x="3520" y="270"/>
                  </a:lnTo>
                  <a:lnTo>
                    <a:pt x="3519" y="281"/>
                  </a:lnTo>
                  <a:lnTo>
                    <a:pt x="3516" y="293"/>
                  </a:lnTo>
                  <a:lnTo>
                    <a:pt x="3512" y="305"/>
                  </a:lnTo>
                  <a:lnTo>
                    <a:pt x="3507" y="317"/>
                  </a:lnTo>
                  <a:lnTo>
                    <a:pt x="3500" y="328"/>
                  </a:lnTo>
                  <a:lnTo>
                    <a:pt x="3490" y="340"/>
                  </a:lnTo>
                  <a:lnTo>
                    <a:pt x="2549" y="1419"/>
                  </a:lnTo>
                  <a:lnTo>
                    <a:pt x="971" y="14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1144" y="2538"/>
              <a:ext cx="1141" cy="192"/>
            </a:xfrm>
            <a:custGeom>
              <a:avLst/>
              <a:gdLst>
                <a:gd name="T0" fmla="*/ 0 w 5705"/>
                <a:gd name="T1" fmla="*/ 0 h 961"/>
                <a:gd name="T2" fmla="*/ 228 w 5705"/>
                <a:gd name="T3" fmla="*/ 0 h 961"/>
                <a:gd name="T4" fmla="*/ 181 w 5705"/>
                <a:gd name="T5" fmla="*/ 38 h 961"/>
                <a:gd name="T6" fmla="*/ 0 w 5705"/>
                <a:gd name="T7" fmla="*/ 38 h 961"/>
                <a:gd name="T8" fmla="*/ 0 w 5705"/>
                <a:gd name="T9" fmla="*/ 0 h 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05"/>
                <a:gd name="T16" fmla="*/ 0 h 961"/>
                <a:gd name="T17" fmla="*/ 5705 w 5705"/>
                <a:gd name="T18" fmla="*/ 961 h 9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05" h="961">
                  <a:moveTo>
                    <a:pt x="0" y="0"/>
                  </a:moveTo>
                  <a:lnTo>
                    <a:pt x="5705" y="0"/>
                  </a:lnTo>
                  <a:lnTo>
                    <a:pt x="4522" y="961"/>
                  </a:lnTo>
                  <a:lnTo>
                    <a:pt x="0" y="9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9240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1144" y="2346"/>
              <a:ext cx="1362" cy="192"/>
            </a:xfrm>
            <a:custGeom>
              <a:avLst/>
              <a:gdLst>
                <a:gd name="T0" fmla="*/ 0 w 6811"/>
                <a:gd name="T1" fmla="*/ 38 h 960"/>
                <a:gd name="T2" fmla="*/ 222 w 6811"/>
                <a:gd name="T3" fmla="*/ 38 h 960"/>
                <a:gd name="T4" fmla="*/ 272 w 6811"/>
                <a:gd name="T5" fmla="*/ 0 h 960"/>
                <a:gd name="T6" fmla="*/ 0 w 6811"/>
                <a:gd name="T7" fmla="*/ 0 h 960"/>
                <a:gd name="T8" fmla="*/ 0 w 6811"/>
                <a:gd name="T9" fmla="*/ 38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11"/>
                <a:gd name="T16" fmla="*/ 0 h 960"/>
                <a:gd name="T17" fmla="*/ 6811 w 6811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11" h="960">
                  <a:moveTo>
                    <a:pt x="0" y="960"/>
                  </a:moveTo>
                  <a:lnTo>
                    <a:pt x="5542" y="960"/>
                  </a:lnTo>
                  <a:lnTo>
                    <a:pt x="6811" y="0"/>
                  </a:lnTo>
                  <a:lnTo>
                    <a:pt x="0" y="0"/>
                  </a:lnTo>
                  <a:lnTo>
                    <a:pt x="0" y="960"/>
                  </a:lnTo>
                  <a:close/>
                </a:path>
              </a:pathLst>
            </a:custGeom>
            <a:solidFill>
              <a:srgbClr val="0093D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3155" y="1920"/>
              <a:ext cx="1265" cy="560"/>
            </a:xfrm>
            <a:custGeom>
              <a:avLst/>
              <a:gdLst>
                <a:gd name="T0" fmla="*/ 147 w 6326"/>
                <a:gd name="T1" fmla="*/ 112 h 2802"/>
                <a:gd name="T2" fmla="*/ 170 w 6326"/>
                <a:gd name="T3" fmla="*/ 112 h 2802"/>
                <a:gd name="T4" fmla="*/ 190 w 6326"/>
                <a:gd name="T5" fmla="*/ 109 h 2802"/>
                <a:gd name="T6" fmla="*/ 207 w 6326"/>
                <a:gd name="T7" fmla="*/ 105 h 2802"/>
                <a:gd name="T8" fmla="*/ 222 w 6326"/>
                <a:gd name="T9" fmla="*/ 98 h 2802"/>
                <a:gd name="T10" fmla="*/ 234 w 6326"/>
                <a:gd name="T11" fmla="*/ 91 h 2802"/>
                <a:gd name="T12" fmla="*/ 243 w 6326"/>
                <a:gd name="T13" fmla="*/ 82 h 2802"/>
                <a:gd name="T14" fmla="*/ 249 w 6326"/>
                <a:gd name="T15" fmla="*/ 72 h 2802"/>
                <a:gd name="T16" fmla="*/ 253 w 6326"/>
                <a:gd name="T17" fmla="*/ 62 h 2802"/>
                <a:gd name="T18" fmla="*/ 253 w 6326"/>
                <a:gd name="T19" fmla="*/ 51 h 2802"/>
                <a:gd name="T20" fmla="*/ 249 w 6326"/>
                <a:gd name="T21" fmla="*/ 41 h 2802"/>
                <a:gd name="T22" fmla="*/ 243 w 6326"/>
                <a:gd name="T23" fmla="*/ 31 h 2802"/>
                <a:gd name="T24" fmla="*/ 233 w 6326"/>
                <a:gd name="T25" fmla="*/ 22 h 2802"/>
                <a:gd name="T26" fmla="*/ 219 w 6326"/>
                <a:gd name="T27" fmla="*/ 14 h 2802"/>
                <a:gd name="T28" fmla="*/ 201 w 6326"/>
                <a:gd name="T29" fmla="*/ 8 h 2802"/>
                <a:gd name="T30" fmla="*/ 180 w 6326"/>
                <a:gd name="T31" fmla="*/ 3 h 2802"/>
                <a:gd name="T32" fmla="*/ 155 w 6326"/>
                <a:gd name="T33" fmla="*/ 0 h 2802"/>
                <a:gd name="T34" fmla="*/ 162 w 6326"/>
                <a:gd name="T35" fmla="*/ 6 h 2802"/>
                <a:gd name="T36" fmla="*/ 178 w 6326"/>
                <a:gd name="T37" fmla="*/ 8 h 2802"/>
                <a:gd name="T38" fmla="*/ 193 w 6326"/>
                <a:gd name="T39" fmla="*/ 11 h 2802"/>
                <a:gd name="T40" fmla="*/ 205 w 6326"/>
                <a:gd name="T41" fmla="*/ 15 h 2802"/>
                <a:gd name="T42" fmla="*/ 216 w 6326"/>
                <a:gd name="T43" fmla="*/ 21 h 2802"/>
                <a:gd name="T44" fmla="*/ 224 w 6326"/>
                <a:gd name="T45" fmla="*/ 27 h 2802"/>
                <a:gd name="T46" fmla="*/ 231 w 6326"/>
                <a:gd name="T47" fmla="*/ 33 h 2802"/>
                <a:gd name="T48" fmla="*/ 235 w 6326"/>
                <a:gd name="T49" fmla="*/ 40 h 2802"/>
                <a:gd name="T50" fmla="*/ 237 w 6326"/>
                <a:gd name="T51" fmla="*/ 47 h 2802"/>
                <a:gd name="T52" fmla="*/ 237 w 6326"/>
                <a:gd name="T53" fmla="*/ 54 h 2802"/>
                <a:gd name="T54" fmla="*/ 235 w 6326"/>
                <a:gd name="T55" fmla="*/ 61 h 2802"/>
                <a:gd name="T56" fmla="*/ 231 w 6326"/>
                <a:gd name="T57" fmla="*/ 67 h 2802"/>
                <a:gd name="T58" fmla="*/ 224 w 6326"/>
                <a:gd name="T59" fmla="*/ 73 h 2802"/>
                <a:gd name="T60" fmla="*/ 215 w 6326"/>
                <a:gd name="T61" fmla="*/ 79 h 2802"/>
                <a:gd name="T62" fmla="*/ 203 w 6326"/>
                <a:gd name="T63" fmla="*/ 83 h 2802"/>
                <a:gd name="T64" fmla="*/ 189 w 6326"/>
                <a:gd name="T65" fmla="*/ 86 h 2802"/>
                <a:gd name="T66" fmla="*/ 0 w 6326"/>
                <a:gd name="T67" fmla="*/ 87 h 28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26"/>
                <a:gd name="T103" fmla="*/ 0 h 2802"/>
                <a:gd name="T104" fmla="*/ 6326 w 6326"/>
                <a:gd name="T105" fmla="*/ 2802 h 28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26" h="2802">
                  <a:moveTo>
                    <a:pt x="0" y="2795"/>
                  </a:moveTo>
                  <a:lnTo>
                    <a:pt x="3681" y="2795"/>
                  </a:lnTo>
                  <a:lnTo>
                    <a:pt x="3969" y="2802"/>
                  </a:lnTo>
                  <a:lnTo>
                    <a:pt x="4242" y="2793"/>
                  </a:lnTo>
                  <a:lnTo>
                    <a:pt x="4499" y="2769"/>
                  </a:lnTo>
                  <a:lnTo>
                    <a:pt x="4742" y="2731"/>
                  </a:lnTo>
                  <a:lnTo>
                    <a:pt x="4968" y="2680"/>
                  </a:lnTo>
                  <a:lnTo>
                    <a:pt x="5177" y="2617"/>
                  </a:lnTo>
                  <a:lnTo>
                    <a:pt x="5372" y="2543"/>
                  </a:lnTo>
                  <a:lnTo>
                    <a:pt x="5548" y="2459"/>
                  </a:lnTo>
                  <a:lnTo>
                    <a:pt x="5707" y="2366"/>
                  </a:lnTo>
                  <a:lnTo>
                    <a:pt x="5850" y="2265"/>
                  </a:lnTo>
                  <a:lnTo>
                    <a:pt x="5974" y="2156"/>
                  </a:lnTo>
                  <a:lnTo>
                    <a:pt x="6080" y="2042"/>
                  </a:lnTo>
                  <a:lnTo>
                    <a:pt x="6168" y="1923"/>
                  </a:lnTo>
                  <a:lnTo>
                    <a:pt x="6236" y="1799"/>
                  </a:lnTo>
                  <a:lnTo>
                    <a:pt x="6286" y="1673"/>
                  </a:lnTo>
                  <a:lnTo>
                    <a:pt x="6317" y="1544"/>
                  </a:lnTo>
                  <a:lnTo>
                    <a:pt x="6326" y="1414"/>
                  </a:lnTo>
                  <a:lnTo>
                    <a:pt x="6317" y="1284"/>
                  </a:lnTo>
                  <a:lnTo>
                    <a:pt x="6286" y="1154"/>
                  </a:lnTo>
                  <a:lnTo>
                    <a:pt x="6234" y="1027"/>
                  </a:lnTo>
                  <a:lnTo>
                    <a:pt x="6162" y="902"/>
                  </a:lnTo>
                  <a:lnTo>
                    <a:pt x="6068" y="781"/>
                  </a:lnTo>
                  <a:lnTo>
                    <a:pt x="5952" y="666"/>
                  </a:lnTo>
                  <a:lnTo>
                    <a:pt x="5814" y="555"/>
                  </a:lnTo>
                  <a:lnTo>
                    <a:pt x="5653" y="452"/>
                  </a:lnTo>
                  <a:lnTo>
                    <a:pt x="5469" y="356"/>
                  </a:lnTo>
                  <a:lnTo>
                    <a:pt x="5262" y="269"/>
                  </a:lnTo>
                  <a:lnTo>
                    <a:pt x="5032" y="192"/>
                  </a:lnTo>
                  <a:lnTo>
                    <a:pt x="4776" y="126"/>
                  </a:lnTo>
                  <a:lnTo>
                    <a:pt x="4498" y="70"/>
                  </a:lnTo>
                  <a:lnTo>
                    <a:pt x="4194" y="28"/>
                  </a:lnTo>
                  <a:lnTo>
                    <a:pt x="3866" y="0"/>
                  </a:lnTo>
                  <a:lnTo>
                    <a:pt x="3841" y="149"/>
                  </a:lnTo>
                  <a:lnTo>
                    <a:pt x="4058" y="158"/>
                  </a:lnTo>
                  <a:lnTo>
                    <a:pt x="4266" y="177"/>
                  </a:lnTo>
                  <a:lnTo>
                    <a:pt x="4461" y="204"/>
                  </a:lnTo>
                  <a:lnTo>
                    <a:pt x="4646" y="239"/>
                  </a:lnTo>
                  <a:lnTo>
                    <a:pt x="4819" y="281"/>
                  </a:lnTo>
                  <a:lnTo>
                    <a:pt x="4979" y="331"/>
                  </a:lnTo>
                  <a:lnTo>
                    <a:pt x="5128" y="387"/>
                  </a:lnTo>
                  <a:lnTo>
                    <a:pt x="5266" y="449"/>
                  </a:lnTo>
                  <a:lnTo>
                    <a:pt x="5391" y="516"/>
                  </a:lnTo>
                  <a:lnTo>
                    <a:pt x="5503" y="588"/>
                  </a:lnTo>
                  <a:lnTo>
                    <a:pt x="5603" y="664"/>
                  </a:lnTo>
                  <a:lnTo>
                    <a:pt x="5691" y="743"/>
                  </a:lnTo>
                  <a:lnTo>
                    <a:pt x="5765" y="826"/>
                  </a:lnTo>
                  <a:lnTo>
                    <a:pt x="5827" y="911"/>
                  </a:lnTo>
                  <a:lnTo>
                    <a:pt x="5875" y="997"/>
                  </a:lnTo>
                  <a:lnTo>
                    <a:pt x="5910" y="1085"/>
                  </a:lnTo>
                  <a:lnTo>
                    <a:pt x="5931" y="1173"/>
                  </a:lnTo>
                  <a:lnTo>
                    <a:pt x="5939" y="1261"/>
                  </a:lnTo>
                  <a:lnTo>
                    <a:pt x="5933" y="1349"/>
                  </a:lnTo>
                  <a:lnTo>
                    <a:pt x="5913" y="1436"/>
                  </a:lnTo>
                  <a:lnTo>
                    <a:pt x="5878" y="1522"/>
                  </a:lnTo>
                  <a:lnTo>
                    <a:pt x="5830" y="1604"/>
                  </a:lnTo>
                  <a:lnTo>
                    <a:pt x="5766" y="1685"/>
                  </a:lnTo>
                  <a:lnTo>
                    <a:pt x="5689" y="1761"/>
                  </a:lnTo>
                  <a:lnTo>
                    <a:pt x="5595" y="1834"/>
                  </a:lnTo>
                  <a:lnTo>
                    <a:pt x="5488" y="1902"/>
                  </a:lnTo>
                  <a:lnTo>
                    <a:pt x="5365" y="1967"/>
                  </a:lnTo>
                  <a:lnTo>
                    <a:pt x="5227" y="2024"/>
                  </a:lnTo>
                  <a:lnTo>
                    <a:pt x="5073" y="2075"/>
                  </a:lnTo>
                  <a:lnTo>
                    <a:pt x="4903" y="2120"/>
                  </a:lnTo>
                  <a:lnTo>
                    <a:pt x="4718" y="2158"/>
                  </a:lnTo>
                  <a:lnTo>
                    <a:pt x="4517" y="2187"/>
                  </a:lnTo>
                  <a:lnTo>
                    <a:pt x="0" y="2187"/>
                  </a:lnTo>
                  <a:lnTo>
                    <a:pt x="0" y="279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2596" y="1876"/>
              <a:ext cx="1427" cy="728"/>
            </a:xfrm>
            <a:custGeom>
              <a:avLst/>
              <a:gdLst>
                <a:gd name="T0" fmla="*/ 178 w 7135"/>
                <a:gd name="T1" fmla="*/ 146 h 3636"/>
                <a:gd name="T2" fmla="*/ 201 w 7135"/>
                <a:gd name="T3" fmla="*/ 145 h 3636"/>
                <a:gd name="T4" fmla="*/ 221 w 7135"/>
                <a:gd name="T5" fmla="*/ 142 h 3636"/>
                <a:gd name="T6" fmla="*/ 238 w 7135"/>
                <a:gd name="T7" fmla="*/ 135 h 3636"/>
                <a:gd name="T8" fmla="*/ 253 w 7135"/>
                <a:gd name="T9" fmla="*/ 127 h 3636"/>
                <a:gd name="T10" fmla="*/ 266 w 7135"/>
                <a:gd name="T11" fmla="*/ 117 h 3636"/>
                <a:gd name="T12" fmla="*/ 275 w 7135"/>
                <a:gd name="T13" fmla="*/ 105 h 3636"/>
                <a:gd name="T14" fmla="*/ 281 w 7135"/>
                <a:gd name="T15" fmla="*/ 92 h 3636"/>
                <a:gd name="T16" fmla="*/ 285 w 7135"/>
                <a:gd name="T17" fmla="*/ 79 h 3636"/>
                <a:gd name="T18" fmla="*/ 285 w 7135"/>
                <a:gd name="T19" fmla="*/ 65 h 3636"/>
                <a:gd name="T20" fmla="*/ 282 w 7135"/>
                <a:gd name="T21" fmla="*/ 52 h 3636"/>
                <a:gd name="T22" fmla="*/ 276 w 7135"/>
                <a:gd name="T23" fmla="*/ 39 h 3636"/>
                <a:gd name="T24" fmla="*/ 266 w 7135"/>
                <a:gd name="T25" fmla="*/ 28 h 3636"/>
                <a:gd name="T26" fmla="*/ 252 w 7135"/>
                <a:gd name="T27" fmla="*/ 17 h 3636"/>
                <a:gd name="T28" fmla="*/ 235 w 7135"/>
                <a:gd name="T29" fmla="*/ 9 h 3636"/>
                <a:gd name="T30" fmla="*/ 213 w 7135"/>
                <a:gd name="T31" fmla="*/ 3 h 3636"/>
                <a:gd name="T32" fmla="*/ 188 w 7135"/>
                <a:gd name="T33" fmla="*/ 0 h 3636"/>
                <a:gd name="T34" fmla="*/ 196 w 7135"/>
                <a:gd name="T35" fmla="*/ 6 h 3636"/>
                <a:gd name="T36" fmla="*/ 212 w 7135"/>
                <a:gd name="T37" fmla="*/ 9 h 3636"/>
                <a:gd name="T38" fmla="*/ 226 w 7135"/>
                <a:gd name="T39" fmla="*/ 13 h 3636"/>
                <a:gd name="T40" fmla="*/ 238 w 7135"/>
                <a:gd name="T41" fmla="*/ 20 h 3636"/>
                <a:gd name="T42" fmla="*/ 249 w 7135"/>
                <a:gd name="T43" fmla="*/ 27 h 3636"/>
                <a:gd name="T44" fmla="*/ 257 w 7135"/>
                <a:gd name="T45" fmla="*/ 36 h 3636"/>
                <a:gd name="T46" fmla="*/ 263 w 7135"/>
                <a:gd name="T47" fmla="*/ 45 h 3636"/>
                <a:gd name="T48" fmla="*/ 267 w 7135"/>
                <a:gd name="T49" fmla="*/ 55 h 3636"/>
                <a:gd name="T50" fmla="*/ 269 w 7135"/>
                <a:gd name="T51" fmla="*/ 65 h 3636"/>
                <a:gd name="T52" fmla="*/ 269 w 7135"/>
                <a:gd name="T53" fmla="*/ 75 h 3636"/>
                <a:gd name="T54" fmla="*/ 267 w 7135"/>
                <a:gd name="T55" fmla="*/ 85 h 3636"/>
                <a:gd name="T56" fmla="*/ 262 w 7135"/>
                <a:gd name="T57" fmla="*/ 95 h 3636"/>
                <a:gd name="T58" fmla="*/ 255 w 7135"/>
                <a:gd name="T59" fmla="*/ 103 h 3636"/>
                <a:gd name="T60" fmla="*/ 246 w 7135"/>
                <a:gd name="T61" fmla="*/ 110 h 3636"/>
                <a:gd name="T62" fmla="*/ 234 w 7135"/>
                <a:gd name="T63" fmla="*/ 116 h 3636"/>
                <a:gd name="T64" fmla="*/ 220 w 7135"/>
                <a:gd name="T65" fmla="*/ 120 h 3636"/>
                <a:gd name="T66" fmla="*/ 31 w 7135"/>
                <a:gd name="T67" fmla="*/ 121 h 36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135"/>
                <a:gd name="T103" fmla="*/ 0 h 3636"/>
                <a:gd name="T104" fmla="*/ 7135 w 7135"/>
                <a:gd name="T105" fmla="*/ 3636 h 36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135" h="3636">
                  <a:moveTo>
                    <a:pt x="0" y="3632"/>
                  </a:moveTo>
                  <a:lnTo>
                    <a:pt x="4457" y="3632"/>
                  </a:lnTo>
                  <a:lnTo>
                    <a:pt x="4745" y="3636"/>
                  </a:lnTo>
                  <a:lnTo>
                    <a:pt x="5019" y="3620"/>
                  </a:lnTo>
                  <a:lnTo>
                    <a:pt x="5276" y="3585"/>
                  </a:lnTo>
                  <a:lnTo>
                    <a:pt x="5520" y="3532"/>
                  </a:lnTo>
                  <a:lnTo>
                    <a:pt x="5748" y="3461"/>
                  </a:lnTo>
                  <a:lnTo>
                    <a:pt x="5960" y="3376"/>
                  </a:lnTo>
                  <a:lnTo>
                    <a:pt x="6154" y="3277"/>
                  </a:lnTo>
                  <a:lnTo>
                    <a:pt x="6333" y="3164"/>
                  </a:lnTo>
                  <a:lnTo>
                    <a:pt x="6495" y="3041"/>
                  </a:lnTo>
                  <a:lnTo>
                    <a:pt x="6640" y="2908"/>
                  </a:lnTo>
                  <a:lnTo>
                    <a:pt x="6767" y="2764"/>
                  </a:lnTo>
                  <a:lnTo>
                    <a:pt x="6875" y="2614"/>
                  </a:lnTo>
                  <a:lnTo>
                    <a:pt x="6965" y="2458"/>
                  </a:lnTo>
                  <a:lnTo>
                    <a:pt x="7037" y="2296"/>
                  </a:lnTo>
                  <a:lnTo>
                    <a:pt x="7089" y="2130"/>
                  </a:lnTo>
                  <a:lnTo>
                    <a:pt x="7122" y="1963"/>
                  </a:lnTo>
                  <a:lnTo>
                    <a:pt x="7135" y="1793"/>
                  </a:lnTo>
                  <a:lnTo>
                    <a:pt x="7128" y="1625"/>
                  </a:lnTo>
                  <a:lnTo>
                    <a:pt x="7100" y="1457"/>
                  </a:lnTo>
                  <a:lnTo>
                    <a:pt x="7051" y="1293"/>
                  </a:lnTo>
                  <a:lnTo>
                    <a:pt x="6982" y="1132"/>
                  </a:lnTo>
                  <a:lnTo>
                    <a:pt x="6889" y="977"/>
                  </a:lnTo>
                  <a:lnTo>
                    <a:pt x="6776" y="828"/>
                  </a:lnTo>
                  <a:lnTo>
                    <a:pt x="6640" y="687"/>
                  </a:lnTo>
                  <a:lnTo>
                    <a:pt x="6481" y="556"/>
                  </a:lnTo>
                  <a:lnTo>
                    <a:pt x="6298" y="434"/>
                  </a:lnTo>
                  <a:lnTo>
                    <a:pt x="6093" y="325"/>
                  </a:lnTo>
                  <a:lnTo>
                    <a:pt x="5864" y="228"/>
                  </a:lnTo>
                  <a:lnTo>
                    <a:pt x="5611" y="147"/>
                  </a:lnTo>
                  <a:lnTo>
                    <a:pt x="5333" y="81"/>
                  </a:lnTo>
                  <a:lnTo>
                    <a:pt x="5030" y="32"/>
                  </a:lnTo>
                  <a:lnTo>
                    <a:pt x="4702" y="0"/>
                  </a:lnTo>
                  <a:lnTo>
                    <a:pt x="4677" y="150"/>
                  </a:lnTo>
                  <a:lnTo>
                    <a:pt x="4894" y="161"/>
                  </a:lnTo>
                  <a:lnTo>
                    <a:pt x="5100" y="187"/>
                  </a:lnTo>
                  <a:lnTo>
                    <a:pt x="5296" y="225"/>
                  </a:lnTo>
                  <a:lnTo>
                    <a:pt x="5478" y="275"/>
                  </a:lnTo>
                  <a:lnTo>
                    <a:pt x="5650" y="337"/>
                  </a:lnTo>
                  <a:lnTo>
                    <a:pt x="5810" y="409"/>
                  </a:lnTo>
                  <a:lnTo>
                    <a:pt x="5957" y="490"/>
                  </a:lnTo>
                  <a:lnTo>
                    <a:pt x="6092" y="581"/>
                  </a:lnTo>
                  <a:lnTo>
                    <a:pt x="6215" y="679"/>
                  </a:lnTo>
                  <a:lnTo>
                    <a:pt x="6326" y="783"/>
                  </a:lnTo>
                  <a:lnTo>
                    <a:pt x="6422" y="893"/>
                  </a:lnTo>
                  <a:lnTo>
                    <a:pt x="6507" y="1008"/>
                  </a:lnTo>
                  <a:lnTo>
                    <a:pt x="6580" y="1128"/>
                  </a:lnTo>
                  <a:lnTo>
                    <a:pt x="6638" y="1252"/>
                  </a:lnTo>
                  <a:lnTo>
                    <a:pt x="6684" y="1377"/>
                  </a:lnTo>
                  <a:lnTo>
                    <a:pt x="6716" y="1503"/>
                  </a:lnTo>
                  <a:lnTo>
                    <a:pt x="6734" y="1631"/>
                  </a:lnTo>
                  <a:lnTo>
                    <a:pt x="6739" y="1758"/>
                  </a:lnTo>
                  <a:lnTo>
                    <a:pt x="6731" y="1884"/>
                  </a:lnTo>
                  <a:lnTo>
                    <a:pt x="6708" y="2008"/>
                  </a:lnTo>
                  <a:lnTo>
                    <a:pt x="6670" y="2130"/>
                  </a:lnTo>
                  <a:lnTo>
                    <a:pt x="6619" y="2248"/>
                  </a:lnTo>
                  <a:lnTo>
                    <a:pt x="6554" y="2361"/>
                  </a:lnTo>
                  <a:lnTo>
                    <a:pt x="6473" y="2467"/>
                  </a:lnTo>
                  <a:lnTo>
                    <a:pt x="6379" y="2568"/>
                  </a:lnTo>
                  <a:lnTo>
                    <a:pt x="6269" y="2663"/>
                  </a:lnTo>
                  <a:lnTo>
                    <a:pt x="6145" y="2748"/>
                  </a:lnTo>
                  <a:lnTo>
                    <a:pt x="6005" y="2825"/>
                  </a:lnTo>
                  <a:lnTo>
                    <a:pt x="5850" y="2891"/>
                  </a:lnTo>
                  <a:lnTo>
                    <a:pt x="5680" y="2948"/>
                  </a:lnTo>
                  <a:lnTo>
                    <a:pt x="5495" y="2991"/>
                  </a:lnTo>
                  <a:lnTo>
                    <a:pt x="5293" y="3024"/>
                  </a:lnTo>
                  <a:lnTo>
                    <a:pt x="776" y="3024"/>
                  </a:lnTo>
                  <a:lnTo>
                    <a:pt x="0" y="363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2291" y="1973"/>
              <a:ext cx="1532" cy="754"/>
            </a:xfrm>
            <a:custGeom>
              <a:avLst/>
              <a:gdLst>
                <a:gd name="T0" fmla="*/ 178 w 7662"/>
                <a:gd name="T1" fmla="*/ 151 h 3767"/>
                <a:gd name="T2" fmla="*/ 199 w 7662"/>
                <a:gd name="T3" fmla="*/ 149 h 3767"/>
                <a:gd name="T4" fmla="*/ 219 w 7662"/>
                <a:gd name="T5" fmla="*/ 145 h 3767"/>
                <a:gd name="T6" fmla="*/ 236 w 7662"/>
                <a:gd name="T7" fmla="*/ 140 h 3767"/>
                <a:gd name="T8" fmla="*/ 252 w 7662"/>
                <a:gd name="T9" fmla="*/ 133 h 3767"/>
                <a:gd name="T10" fmla="*/ 266 w 7662"/>
                <a:gd name="T11" fmla="*/ 125 h 3767"/>
                <a:gd name="T12" fmla="*/ 278 w 7662"/>
                <a:gd name="T13" fmla="*/ 116 h 3767"/>
                <a:gd name="T14" fmla="*/ 288 w 7662"/>
                <a:gd name="T15" fmla="*/ 107 h 3767"/>
                <a:gd name="T16" fmla="*/ 296 w 7662"/>
                <a:gd name="T17" fmla="*/ 96 h 3767"/>
                <a:gd name="T18" fmla="*/ 302 w 7662"/>
                <a:gd name="T19" fmla="*/ 85 h 3767"/>
                <a:gd name="T20" fmla="*/ 305 w 7662"/>
                <a:gd name="T21" fmla="*/ 73 h 3767"/>
                <a:gd name="T22" fmla="*/ 306 w 7662"/>
                <a:gd name="T23" fmla="*/ 61 h 3767"/>
                <a:gd name="T24" fmla="*/ 305 w 7662"/>
                <a:gd name="T25" fmla="*/ 49 h 3767"/>
                <a:gd name="T26" fmla="*/ 301 w 7662"/>
                <a:gd name="T27" fmla="*/ 37 h 3767"/>
                <a:gd name="T28" fmla="*/ 294 w 7662"/>
                <a:gd name="T29" fmla="*/ 24 h 3767"/>
                <a:gd name="T30" fmla="*/ 285 w 7662"/>
                <a:gd name="T31" fmla="*/ 12 h 3767"/>
                <a:gd name="T32" fmla="*/ 273 w 7662"/>
                <a:gd name="T33" fmla="*/ 0 h 3767"/>
                <a:gd name="T34" fmla="*/ 274 w 7662"/>
                <a:gd name="T35" fmla="*/ 8 h 3767"/>
                <a:gd name="T36" fmla="*/ 282 w 7662"/>
                <a:gd name="T37" fmla="*/ 18 h 3767"/>
                <a:gd name="T38" fmla="*/ 288 w 7662"/>
                <a:gd name="T39" fmla="*/ 28 h 3767"/>
                <a:gd name="T40" fmla="*/ 293 w 7662"/>
                <a:gd name="T41" fmla="*/ 37 h 3767"/>
                <a:gd name="T42" fmla="*/ 295 w 7662"/>
                <a:gd name="T43" fmla="*/ 47 h 3767"/>
                <a:gd name="T44" fmla="*/ 295 w 7662"/>
                <a:gd name="T45" fmla="*/ 57 h 3767"/>
                <a:gd name="T46" fmla="*/ 294 w 7662"/>
                <a:gd name="T47" fmla="*/ 66 h 3767"/>
                <a:gd name="T48" fmla="*/ 291 w 7662"/>
                <a:gd name="T49" fmla="*/ 75 h 3767"/>
                <a:gd name="T50" fmla="*/ 287 w 7662"/>
                <a:gd name="T51" fmla="*/ 84 h 3767"/>
                <a:gd name="T52" fmla="*/ 281 w 7662"/>
                <a:gd name="T53" fmla="*/ 92 h 3767"/>
                <a:gd name="T54" fmla="*/ 274 w 7662"/>
                <a:gd name="T55" fmla="*/ 100 h 3767"/>
                <a:gd name="T56" fmla="*/ 265 w 7662"/>
                <a:gd name="T57" fmla="*/ 107 h 3767"/>
                <a:gd name="T58" fmla="*/ 255 w 7662"/>
                <a:gd name="T59" fmla="*/ 113 h 3767"/>
                <a:gd name="T60" fmla="*/ 244 w 7662"/>
                <a:gd name="T61" fmla="*/ 118 h 3767"/>
                <a:gd name="T62" fmla="*/ 232 w 7662"/>
                <a:gd name="T63" fmla="*/ 122 h 3767"/>
                <a:gd name="T64" fmla="*/ 219 w 7662"/>
                <a:gd name="T65" fmla="*/ 125 h 3767"/>
                <a:gd name="T66" fmla="*/ 31 w 7662"/>
                <a:gd name="T67" fmla="*/ 127 h 376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662"/>
                <a:gd name="T103" fmla="*/ 0 h 3767"/>
                <a:gd name="T104" fmla="*/ 7662 w 7662"/>
                <a:gd name="T105" fmla="*/ 3767 h 376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662" h="3767">
                  <a:moveTo>
                    <a:pt x="0" y="3767"/>
                  </a:moveTo>
                  <a:lnTo>
                    <a:pt x="4457" y="3767"/>
                  </a:lnTo>
                  <a:lnTo>
                    <a:pt x="4724" y="3743"/>
                  </a:lnTo>
                  <a:lnTo>
                    <a:pt x="4980" y="3710"/>
                  </a:lnTo>
                  <a:lnTo>
                    <a:pt x="5228" y="3667"/>
                  </a:lnTo>
                  <a:lnTo>
                    <a:pt x="5465" y="3614"/>
                  </a:lnTo>
                  <a:lnTo>
                    <a:pt x="5692" y="3552"/>
                  </a:lnTo>
                  <a:lnTo>
                    <a:pt x="5907" y="3483"/>
                  </a:lnTo>
                  <a:lnTo>
                    <a:pt x="6111" y="3404"/>
                  </a:lnTo>
                  <a:lnTo>
                    <a:pt x="6305" y="3319"/>
                  </a:lnTo>
                  <a:lnTo>
                    <a:pt x="6486" y="3225"/>
                  </a:lnTo>
                  <a:lnTo>
                    <a:pt x="6655" y="3124"/>
                  </a:lnTo>
                  <a:lnTo>
                    <a:pt x="6813" y="3017"/>
                  </a:lnTo>
                  <a:lnTo>
                    <a:pt x="6957" y="2904"/>
                  </a:lnTo>
                  <a:lnTo>
                    <a:pt x="7090" y="2786"/>
                  </a:lnTo>
                  <a:lnTo>
                    <a:pt x="7208" y="2662"/>
                  </a:lnTo>
                  <a:lnTo>
                    <a:pt x="7315" y="2534"/>
                  </a:lnTo>
                  <a:lnTo>
                    <a:pt x="7407" y="2400"/>
                  </a:lnTo>
                  <a:lnTo>
                    <a:pt x="7485" y="2263"/>
                  </a:lnTo>
                  <a:lnTo>
                    <a:pt x="7551" y="2121"/>
                  </a:lnTo>
                  <a:lnTo>
                    <a:pt x="7600" y="1978"/>
                  </a:lnTo>
                  <a:lnTo>
                    <a:pt x="7636" y="1831"/>
                  </a:lnTo>
                  <a:lnTo>
                    <a:pt x="7657" y="1681"/>
                  </a:lnTo>
                  <a:lnTo>
                    <a:pt x="7662" y="1530"/>
                  </a:lnTo>
                  <a:lnTo>
                    <a:pt x="7653" y="1378"/>
                  </a:lnTo>
                  <a:lnTo>
                    <a:pt x="7627" y="1223"/>
                  </a:lnTo>
                  <a:lnTo>
                    <a:pt x="7585" y="1069"/>
                  </a:lnTo>
                  <a:lnTo>
                    <a:pt x="7528" y="913"/>
                  </a:lnTo>
                  <a:lnTo>
                    <a:pt x="7454" y="759"/>
                  </a:lnTo>
                  <a:lnTo>
                    <a:pt x="7363" y="605"/>
                  </a:lnTo>
                  <a:lnTo>
                    <a:pt x="7255" y="450"/>
                  </a:lnTo>
                  <a:lnTo>
                    <a:pt x="7130" y="298"/>
                  </a:lnTo>
                  <a:lnTo>
                    <a:pt x="6987" y="148"/>
                  </a:lnTo>
                  <a:lnTo>
                    <a:pt x="6826" y="0"/>
                  </a:lnTo>
                  <a:lnTo>
                    <a:pt x="6747" y="95"/>
                  </a:lnTo>
                  <a:lnTo>
                    <a:pt x="6864" y="210"/>
                  </a:lnTo>
                  <a:lnTo>
                    <a:pt x="6969" y="328"/>
                  </a:lnTo>
                  <a:lnTo>
                    <a:pt x="7063" y="447"/>
                  </a:lnTo>
                  <a:lnTo>
                    <a:pt x="7143" y="568"/>
                  </a:lnTo>
                  <a:lnTo>
                    <a:pt x="7212" y="688"/>
                  </a:lnTo>
                  <a:lnTo>
                    <a:pt x="7269" y="810"/>
                  </a:lnTo>
                  <a:lnTo>
                    <a:pt x="7315" y="932"/>
                  </a:lnTo>
                  <a:lnTo>
                    <a:pt x="7348" y="1054"/>
                  </a:lnTo>
                  <a:lnTo>
                    <a:pt x="7371" y="1175"/>
                  </a:lnTo>
                  <a:lnTo>
                    <a:pt x="7383" y="1296"/>
                  </a:lnTo>
                  <a:lnTo>
                    <a:pt x="7384" y="1417"/>
                  </a:lnTo>
                  <a:lnTo>
                    <a:pt x="7376" y="1535"/>
                  </a:lnTo>
                  <a:lnTo>
                    <a:pt x="7356" y="1652"/>
                  </a:lnTo>
                  <a:lnTo>
                    <a:pt x="7326" y="1767"/>
                  </a:lnTo>
                  <a:lnTo>
                    <a:pt x="7287" y="1880"/>
                  </a:lnTo>
                  <a:lnTo>
                    <a:pt x="7238" y="1990"/>
                  </a:lnTo>
                  <a:lnTo>
                    <a:pt x="7178" y="2097"/>
                  </a:lnTo>
                  <a:lnTo>
                    <a:pt x="7110" y="2202"/>
                  </a:lnTo>
                  <a:lnTo>
                    <a:pt x="7032" y="2303"/>
                  </a:lnTo>
                  <a:lnTo>
                    <a:pt x="6947" y="2400"/>
                  </a:lnTo>
                  <a:lnTo>
                    <a:pt x="6852" y="2492"/>
                  </a:lnTo>
                  <a:lnTo>
                    <a:pt x="6748" y="2581"/>
                  </a:lnTo>
                  <a:lnTo>
                    <a:pt x="6636" y="2665"/>
                  </a:lnTo>
                  <a:lnTo>
                    <a:pt x="6516" y="2744"/>
                  </a:lnTo>
                  <a:lnTo>
                    <a:pt x="6389" y="2817"/>
                  </a:lnTo>
                  <a:lnTo>
                    <a:pt x="6254" y="2886"/>
                  </a:lnTo>
                  <a:lnTo>
                    <a:pt x="6111" y="2948"/>
                  </a:lnTo>
                  <a:lnTo>
                    <a:pt x="5960" y="3003"/>
                  </a:lnTo>
                  <a:lnTo>
                    <a:pt x="5804" y="3053"/>
                  </a:lnTo>
                  <a:lnTo>
                    <a:pt x="5640" y="3096"/>
                  </a:lnTo>
                  <a:lnTo>
                    <a:pt x="5469" y="3130"/>
                  </a:lnTo>
                  <a:lnTo>
                    <a:pt x="5291" y="3159"/>
                  </a:lnTo>
                  <a:lnTo>
                    <a:pt x="775" y="3159"/>
                  </a:lnTo>
                  <a:lnTo>
                    <a:pt x="0" y="3767"/>
                  </a:lnTo>
                  <a:close/>
                </a:path>
              </a:pathLst>
            </a:custGeom>
            <a:solidFill>
              <a:srgbClr val="DA251D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2044" y="1951"/>
              <a:ext cx="1043" cy="859"/>
            </a:xfrm>
            <a:custGeom>
              <a:avLst/>
              <a:gdLst>
                <a:gd name="T0" fmla="*/ 0 w 5219"/>
                <a:gd name="T1" fmla="*/ 155 h 4295"/>
                <a:gd name="T2" fmla="*/ 0 w 5219"/>
                <a:gd name="T3" fmla="*/ 172 h 4295"/>
                <a:gd name="T4" fmla="*/ 133 w 5219"/>
                <a:gd name="T5" fmla="*/ 75 h 4295"/>
                <a:gd name="T6" fmla="*/ 196 w 5219"/>
                <a:gd name="T7" fmla="*/ 100 h 4295"/>
                <a:gd name="T8" fmla="*/ 208 w 5219"/>
                <a:gd name="T9" fmla="*/ 94 h 4295"/>
                <a:gd name="T10" fmla="*/ 208 w 5219"/>
                <a:gd name="T11" fmla="*/ 19 h 4295"/>
                <a:gd name="T12" fmla="*/ 194 w 5219"/>
                <a:gd name="T13" fmla="*/ 29 h 4295"/>
                <a:gd name="T14" fmla="*/ 168 w 5219"/>
                <a:gd name="T15" fmla="*/ 0 h 4295"/>
                <a:gd name="T16" fmla="*/ 0 w 5219"/>
                <a:gd name="T17" fmla="*/ 155 h 429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9"/>
                <a:gd name="T28" fmla="*/ 0 h 4295"/>
                <a:gd name="T29" fmla="*/ 5219 w 5219"/>
                <a:gd name="T30" fmla="*/ 4295 h 429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9" h="4295">
                  <a:moveTo>
                    <a:pt x="0" y="3872"/>
                  </a:moveTo>
                  <a:lnTo>
                    <a:pt x="6" y="4295"/>
                  </a:lnTo>
                  <a:lnTo>
                    <a:pt x="3342" y="1873"/>
                  </a:lnTo>
                  <a:lnTo>
                    <a:pt x="4912" y="2507"/>
                  </a:lnTo>
                  <a:lnTo>
                    <a:pt x="5206" y="2347"/>
                  </a:lnTo>
                  <a:lnTo>
                    <a:pt x="5219" y="481"/>
                  </a:lnTo>
                  <a:lnTo>
                    <a:pt x="4848" y="731"/>
                  </a:lnTo>
                  <a:lnTo>
                    <a:pt x="4220" y="0"/>
                  </a:lnTo>
                  <a:lnTo>
                    <a:pt x="0" y="3872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2483" y="1536"/>
              <a:ext cx="776" cy="323"/>
            </a:xfrm>
            <a:custGeom>
              <a:avLst/>
              <a:gdLst>
                <a:gd name="T0" fmla="*/ 3 w 3882"/>
                <a:gd name="T1" fmla="*/ 65 h 1616"/>
                <a:gd name="T2" fmla="*/ 0 w 3882"/>
                <a:gd name="T3" fmla="*/ 56 h 1616"/>
                <a:gd name="T4" fmla="*/ 71 w 3882"/>
                <a:gd name="T5" fmla="*/ 0 h 1616"/>
                <a:gd name="T6" fmla="*/ 155 w 3882"/>
                <a:gd name="T7" fmla="*/ 33 h 1616"/>
                <a:gd name="T8" fmla="*/ 118 w 3882"/>
                <a:gd name="T9" fmla="*/ 50 h 1616"/>
                <a:gd name="T10" fmla="*/ 71 w 3882"/>
                <a:gd name="T11" fmla="*/ 26 h 1616"/>
                <a:gd name="T12" fmla="*/ 3 w 3882"/>
                <a:gd name="T13" fmla="*/ 65 h 16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82"/>
                <a:gd name="T22" fmla="*/ 0 h 1616"/>
                <a:gd name="T23" fmla="*/ 3882 w 3882"/>
                <a:gd name="T24" fmla="*/ 1616 h 16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82" h="1616">
                  <a:moveTo>
                    <a:pt x="84" y="1616"/>
                  </a:moveTo>
                  <a:lnTo>
                    <a:pt x="0" y="1391"/>
                  </a:lnTo>
                  <a:lnTo>
                    <a:pt x="1768" y="0"/>
                  </a:lnTo>
                  <a:lnTo>
                    <a:pt x="3882" y="828"/>
                  </a:lnTo>
                  <a:lnTo>
                    <a:pt x="2946" y="1251"/>
                  </a:lnTo>
                  <a:lnTo>
                    <a:pt x="1774" y="655"/>
                  </a:lnTo>
                  <a:lnTo>
                    <a:pt x="84" y="1616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3160" y="1736"/>
              <a:ext cx="486" cy="434"/>
            </a:xfrm>
            <a:custGeom>
              <a:avLst/>
              <a:gdLst>
                <a:gd name="T0" fmla="*/ 97 w 2428"/>
                <a:gd name="T1" fmla="*/ 57 h 2167"/>
                <a:gd name="T2" fmla="*/ 95 w 2428"/>
                <a:gd name="T3" fmla="*/ 67 h 2167"/>
                <a:gd name="T4" fmla="*/ 18 w 2428"/>
                <a:gd name="T5" fmla="*/ 87 h 2167"/>
                <a:gd name="T6" fmla="*/ 16 w 2428"/>
                <a:gd name="T7" fmla="*/ 37 h 2167"/>
                <a:gd name="T8" fmla="*/ 13 w 2428"/>
                <a:gd name="T9" fmla="*/ 38 h 2167"/>
                <a:gd name="T10" fmla="*/ 11 w 2428"/>
                <a:gd name="T11" fmla="*/ 38 h 2167"/>
                <a:gd name="T12" fmla="*/ 9 w 2428"/>
                <a:gd name="T13" fmla="*/ 38 h 2167"/>
                <a:gd name="T14" fmla="*/ 7 w 2428"/>
                <a:gd name="T15" fmla="*/ 37 h 2167"/>
                <a:gd name="T16" fmla="*/ 5 w 2428"/>
                <a:gd name="T17" fmla="*/ 37 h 2167"/>
                <a:gd name="T18" fmla="*/ 4 w 2428"/>
                <a:gd name="T19" fmla="*/ 36 h 2167"/>
                <a:gd name="T20" fmla="*/ 3 w 2428"/>
                <a:gd name="T21" fmla="*/ 35 h 2167"/>
                <a:gd name="T22" fmla="*/ 2 w 2428"/>
                <a:gd name="T23" fmla="*/ 34 h 2167"/>
                <a:gd name="T24" fmla="*/ 1 w 2428"/>
                <a:gd name="T25" fmla="*/ 33 h 2167"/>
                <a:gd name="T26" fmla="*/ 0 w 2428"/>
                <a:gd name="T27" fmla="*/ 31 h 2167"/>
                <a:gd name="T28" fmla="*/ 0 w 2428"/>
                <a:gd name="T29" fmla="*/ 30 h 2167"/>
                <a:gd name="T30" fmla="*/ 0 w 2428"/>
                <a:gd name="T31" fmla="*/ 28 h 2167"/>
                <a:gd name="T32" fmla="*/ 0 w 2428"/>
                <a:gd name="T33" fmla="*/ 26 h 2167"/>
                <a:gd name="T34" fmla="*/ 0 w 2428"/>
                <a:gd name="T35" fmla="*/ 24 h 2167"/>
                <a:gd name="T36" fmla="*/ 1 w 2428"/>
                <a:gd name="T37" fmla="*/ 23 h 2167"/>
                <a:gd name="T38" fmla="*/ 2 w 2428"/>
                <a:gd name="T39" fmla="*/ 21 h 2167"/>
                <a:gd name="T40" fmla="*/ 3 w 2428"/>
                <a:gd name="T41" fmla="*/ 19 h 2167"/>
                <a:gd name="T42" fmla="*/ 4 w 2428"/>
                <a:gd name="T43" fmla="*/ 17 h 2167"/>
                <a:gd name="T44" fmla="*/ 5 w 2428"/>
                <a:gd name="T45" fmla="*/ 15 h 2167"/>
                <a:gd name="T46" fmla="*/ 7 w 2428"/>
                <a:gd name="T47" fmla="*/ 13 h 2167"/>
                <a:gd name="T48" fmla="*/ 9 w 2428"/>
                <a:gd name="T49" fmla="*/ 11 h 2167"/>
                <a:gd name="T50" fmla="*/ 10 w 2428"/>
                <a:gd name="T51" fmla="*/ 10 h 2167"/>
                <a:gd name="T52" fmla="*/ 12 w 2428"/>
                <a:gd name="T53" fmla="*/ 8 h 2167"/>
                <a:gd name="T54" fmla="*/ 15 w 2428"/>
                <a:gd name="T55" fmla="*/ 6 h 2167"/>
                <a:gd name="T56" fmla="*/ 17 w 2428"/>
                <a:gd name="T57" fmla="*/ 5 h 2167"/>
                <a:gd name="T58" fmla="*/ 20 w 2428"/>
                <a:gd name="T59" fmla="*/ 4 h 2167"/>
                <a:gd name="T60" fmla="*/ 23 w 2428"/>
                <a:gd name="T61" fmla="*/ 3 h 2167"/>
                <a:gd name="T62" fmla="*/ 26 w 2428"/>
                <a:gd name="T63" fmla="*/ 2 h 2167"/>
                <a:gd name="T64" fmla="*/ 29 w 2428"/>
                <a:gd name="T65" fmla="*/ 1 h 2167"/>
                <a:gd name="T66" fmla="*/ 32 w 2428"/>
                <a:gd name="T67" fmla="*/ 0 h 2167"/>
                <a:gd name="T68" fmla="*/ 35 w 2428"/>
                <a:gd name="T69" fmla="*/ 0 h 2167"/>
                <a:gd name="T70" fmla="*/ 39 w 2428"/>
                <a:gd name="T71" fmla="*/ 0 h 2167"/>
                <a:gd name="T72" fmla="*/ 48 w 2428"/>
                <a:gd name="T73" fmla="*/ 18 h 2167"/>
                <a:gd name="T74" fmla="*/ 42 w 2428"/>
                <a:gd name="T75" fmla="*/ 62 h 2167"/>
                <a:gd name="T76" fmla="*/ 97 w 2428"/>
                <a:gd name="T77" fmla="*/ 57 h 216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428"/>
                <a:gd name="T118" fmla="*/ 0 h 2167"/>
                <a:gd name="T119" fmla="*/ 2428 w 2428"/>
                <a:gd name="T120" fmla="*/ 2167 h 216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428" h="2167">
                  <a:moveTo>
                    <a:pt x="2428" y="1423"/>
                  </a:moveTo>
                  <a:lnTo>
                    <a:pt x="2376" y="1673"/>
                  </a:lnTo>
                  <a:lnTo>
                    <a:pt x="442" y="2167"/>
                  </a:lnTo>
                  <a:lnTo>
                    <a:pt x="404" y="929"/>
                  </a:lnTo>
                  <a:lnTo>
                    <a:pt x="337" y="940"/>
                  </a:lnTo>
                  <a:lnTo>
                    <a:pt x="276" y="945"/>
                  </a:lnTo>
                  <a:lnTo>
                    <a:pt x="222" y="942"/>
                  </a:lnTo>
                  <a:lnTo>
                    <a:pt x="174" y="935"/>
                  </a:lnTo>
                  <a:lnTo>
                    <a:pt x="132" y="921"/>
                  </a:lnTo>
                  <a:lnTo>
                    <a:pt x="96" y="901"/>
                  </a:lnTo>
                  <a:lnTo>
                    <a:pt x="66" y="877"/>
                  </a:lnTo>
                  <a:lnTo>
                    <a:pt x="42" y="849"/>
                  </a:lnTo>
                  <a:lnTo>
                    <a:pt x="23" y="816"/>
                  </a:lnTo>
                  <a:lnTo>
                    <a:pt x="10" y="780"/>
                  </a:lnTo>
                  <a:lnTo>
                    <a:pt x="3" y="741"/>
                  </a:lnTo>
                  <a:lnTo>
                    <a:pt x="0" y="700"/>
                  </a:lnTo>
                  <a:lnTo>
                    <a:pt x="4" y="657"/>
                  </a:lnTo>
                  <a:lnTo>
                    <a:pt x="12" y="611"/>
                  </a:lnTo>
                  <a:lnTo>
                    <a:pt x="26" y="564"/>
                  </a:lnTo>
                  <a:lnTo>
                    <a:pt x="45" y="516"/>
                  </a:lnTo>
                  <a:lnTo>
                    <a:pt x="69" y="468"/>
                  </a:lnTo>
                  <a:lnTo>
                    <a:pt x="98" y="421"/>
                  </a:lnTo>
                  <a:lnTo>
                    <a:pt x="132" y="373"/>
                  </a:lnTo>
                  <a:lnTo>
                    <a:pt x="170" y="326"/>
                  </a:lnTo>
                  <a:lnTo>
                    <a:pt x="213" y="281"/>
                  </a:lnTo>
                  <a:lnTo>
                    <a:pt x="260" y="238"/>
                  </a:lnTo>
                  <a:lnTo>
                    <a:pt x="312" y="197"/>
                  </a:lnTo>
                  <a:lnTo>
                    <a:pt x="369" y="158"/>
                  </a:lnTo>
                  <a:lnTo>
                    <a:pt x="429" y="123"/>
                  </a:lnTo>
                  <a:lnTo>
                    <a:pt x="495" y="91"/>
                  </a:lnTo>
                  <a:lnTo>
                    <a:pt x="564" y="63"/>
                  </a:lnTo>
                  <a:lnTo>
                    <a:pt x="637" y="40"/>
                  </a:lnTo>
                  <a:lnTo>
                    <a:pt x="714" y="21"/>
                  </a:lnTo>
                  <a:lnTo>
                    <a:pt x="794" y="8"/>
                  </a:lnTo>
                  <a:lnTo>
                    <a:pt x="879" y="1"/>
                  </a:lnTo>
                  <a:lnTo>
                    <a:pt x="967" y="0"/>
                  </a:lnTo>
                  <a:lnTo>
                    <a:pt x="1192" y="449"/>
                  </a:lnTo>
                  <a:lnTo>
                    <a:pt x="1051" y="1557"/>
                  </a:lnTo>
                  <a:lnTo>
                    <a:pt x="2428" y="1423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3360" y="1523"/>
              <a:ext cx="205" cy="217"/>
            </a:xfrm>
            <a:custGeom>
              <a:avLst/>
              <a:gdLst>
                <a:gd name="T0" fmla="*/ 23 w 1022"/>
                <a:gd name="T1" fmla="*/ 0 h 1084"/>
                <a:gd name="T2" fmla="*/ 26 w 1022"/>
                <a:gd name="T3" fmla="*/ 1 h 1084"/>
                <a:gd name="T4" fmla="*/ 28 w 1022"/>
                <a:gd name="T5" fmla="*/ 2 h 1084"/>
                <a:gd name="T6" fmla="*/ 31 w 1022"/>
                <a:gd name="T7" fmla="*/ 3 h 1084"/>
                <a:gd name="T8" fmla="*/ 34 w 1022"/>
                <a:gd name="T9" fmla="*/ 5 h 1084"/>
                <a:gd name="T10" fmla="*/ 36 w 1022"/>
                <a:gd name="T11" fmla="*/ 7 h 1084"/>
                <a:gd name="T12" fmla="*/ 38 w 1022"/>
                <a:gd name="T13" fmla="*/ 10 h 1084"/>
                <a:gd name="T14" fmla="*/ 39 w 1022"/>
                <a:gd name="T15" fmla="*/ 12 h 1084"/>
                <a:gd name="T16" fmla="*/ 40 w 1022"/>
                <a:gd name="T17" fmla="*/ 15 h 1084"/>
                <a:gd name="T18" fmla="*/ 41 w 1022"/>
                <a:gd name="T19" fmla="*/ 18 h 1084"/>
                <a:gd name="T20" fmla="*/ 41 w 1022"/>
                <a:gd name="T21" fmla="*/ 22 h 1084"/>
                <a:gd name="T22" fmla="*/ 41 w 1022"/>
                <a:gd name="T23" fmla="*/ 25 h 1084"/>
                <a:gd name="T24" fmla="*/ 40 w 1022"/>
                <a:gd name="T25" fmla="*/ 28 h 1084"/>
                <a:gd name="T26" fmla="*/ 39 w 1022"/>
                <a:gd name="T27" fmla="*/ 31 h 1084"/>
                <a:gd name="T28" fmla="*/ 38 w 1022"/>
                <a:gd name="T29" fmla="*/ 34 h 1084"/>
                <a:gd name="T30" fmla="*/ 36 w 1022"/>
                <a:gd name="T31" fmla="*/ 36 h 1084"/>
                <a:gd name="T32" fmla="*/ 34 w 1022"/>
                <a:gd name="T33" fmla="*/ 38 h 1084"/>
                <a:gd name="T34" fmla="*/ 31 w 1022"/>
                <a:gd name="T35" fmla="*/ 40 h 1084"/>
                <a:gd name="T36" fmla="*/ 28 w 1022"/>
                <a:gd name="T37" fmla="*/ 42 h 1084"/>
                <a:gd name="T38" fmla="*/ 26 w 1022"/>
                <a:gd name="T39" fmla="*/ 43 h 1084"/>
                <a:gd name="T40" fmla="*/ 23 w 1022"/>
                <a:gd name="T41" fmla="*/ 43 h 1084"/>
                <a:gd name="T42" fmla="*/ 19 w 1022"/>
                <a:gd name="T43" fmla="*/ 43 h 1084"/>
                <a:gd name="T44" fmla="*/ 16 w 1022"/>
                <a:gd name="T45" fmla="*/ 43 h 1084"/>
                <a:gd name="T46" fmla="*/ 13 w 1022"/>
                <a:gd name="T47" fmla="*/ 42 h 1084"/>
                <a:gd name="T48" fmla="*/ 11 w 1022"/>
                <a:gd name="T49" fmla="*/ 41 h 1084"/>
                <a:gd name="T50" fmla="*/ 8 w 1022"/>
                <a:gd name="T51" fmla="*/ 39 h 1084"/>
                <a:gd name="T52" fmla="*/ 6 w 1022"/>
                <a:gd name="T53" fmla="*/ 37 h 1084"/>
                <a:gd name="T54" fmla="*/ 4 w 1022"/>
                <a:gd name="T55" fmla="*/ 35 h 1084"/>
                <a:gd name="T56" fmla="*/ 2 w 1022"/>
                <a:gd name="T57" fmla="*/ 32 h 1084"/>
                <a:gd name="T58" fmla="*/ 1 w 1022"/>
                <a:gd name="T59" fmla="*/ 29 h 1084"/>
                <a:gd name="T60" fmla="*/ 0 w 1022"/>
                <a:gd name="T61" fmla="*/ 26 h 1084"/>
                <a:gd name="T62" fmla="*/ 0 w 1022"/>
                <a:gd name="T63" fmla="*/ 23 h 1084"/>
                <a:gd name="T64" fmla="*/ 0 w 1022"/>
                <a:gd name="T65" fmla="*/ 19 h 1084"/>
                <a:gd name="T66" fmla="*/ 1 w 1022"/>
                <a:gd name="T67" fmla="*/ 16 h 1084"/>
                <a:gd name="T68" fmla="*/ 2 w 1022"/>
                <a:gd name="T69" fmla="*/ 13 h 1084"/>
                <a:gd name="T70" fmla="*/ 3 w 1022"/>
                <a:gd name="T71" fmla="*/ 10 h 1084"/>
                <a:gd name="T72" fmla="*/ 5 w 1022"/>
                <a:gd name="T73" fmla="*/ 8 h 1084"/>
                <a:gd name="T74" fmla="*/ 7 w 1022"/>
                <a:gd name="T75" fmla="*/ 6 h 1084"/>
                <a:gd name="T76" fmla="*/ 9 w 1022"/>
                <a:gd name="T77" fmla="*/ 4 h 1084"/>
                <a:gd name="T78" fmla="*/ 12 w 1022"/>
                <a:gd name="T79" fmla="*/ 2 h 1084"/>
                <a:gd name="T80" fmla="*/ 14 w 1022"/>
                <a:gd name="T81" fmla="*/ 1 h 1084"/>
                <a:gd name="T82" fmla="*/ 17 w 1022"/>
                <a:gd name="T83" fmla="*/ 0 h 1084"/>
                <a:gd name="T84" fmla="*/ 21 w 1022"/>
                <a:gd name="T85" fmla="*/ 0 h 108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22"/>
                <a:gd name="T130" fmla="*/ 0 h 1084"/>
                <a:gd name="T131" fmla="*/ 1022 w 1022"/>
                <a:gd name="T132" fmla="*/ 1084 h 108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22" h="1084">
                  <a:moveTo>
                    <a:pt x="511" y="0"/>
                  </a:moveTo>
                  <a:lnTo>
                    <a:pt x="537" y="1"/>
                  </a:lnTo>
                  <a:lnTo>
                    <a:pt x="563" y="3"/>
                  </a:lnTo>
                  <a:lnTo>
                    <a:pt x="588" y="7"/>
                  </a:lnTo>
                  <a:lnTo>
                    <a:pt x="613" y="11"/>
                  </a:lnTo>
                  <a:lnTo>
                    <a:pt x="638" y="18"/>
                  </a:lnTo>
                  <a:lnTo>
                    <a:pt x="662" y="25"/>
                  </a:lnTo>
                  <a:lnTo>
                    <a:pt x="686" y="34"/>
                  </a:lnTo>
                  <a:lnTo>
                    <a:pt x="710" y="43"/>
                  </a:lnTo>
                  <a:lnTo>
                    <a:pt x="732" y="53"/>
                  </a:lnTo>
                  <a:lnTo>
                    <a:pt x="755" y="65"/>
                  </a:lnTo>
                  <a:lnTo>
                    <a:pt x="775" y="80"/>
                  </a:lnTo>
                  <a:lnTo>
                    <a:pt x="797" y="93"/>
                  </a:lnTo>
                  <a:lnTo>
                    <a:pt x="817" y="108"/>
                  </a:lnTo>
                  <a:lnTo>
                    <a:pt x="836" y="124"/>
                  </a:lnTo>
                  <a:lnTo>
                    <a:pt x="855" y="142"/>
                  </a:lnTo>
                  <a:lnTo>
                    <a:pt x="872" y="159"/>
                  </a:lnTo>
                  <a:lnTo>
                    <a:pt x="889" y="179"/>
                  </a:lnTo>
                  <a:lnTo>
                    <a:pt x="906" y="198"/>
                  </a:lnTo>
                  <a:lnTo>
                    <a:pt x="921" y="219"/>
                  </a:lnTo>
                  <a:lnTo>
                    <a:pt x="935" y="239"/>
                  </a:lnTo>
                  <a:lnTo>
                    <a:pt x="948" y="261"/>
                  </a:lnTo>
                  <a:lnTo>
                    <a:pt x="960" y="284"/>
                  </a:lnTo>
                  <a:lnTo>
                    <a:pt x="972" y="308"/>
                  </a:lnTo>
                  <a:lnTo>
                    <a:pt x="982" y="332"/>
                  </a:lnTo>
                  <a:lnTo>
                    <a:pt x="991" y="356"/>
                  </a:lnTo>
                  <a:lnTo>
                    <a:pt x="999" y="382"/>
                  </a:lnTo>
                  <a:lnTo>
                    <a:pt x="1006" y="407"/>
                  </a:lnTo>
                  <a:lnTo>
                    <a:pt x="1012" y="433"/>
                  </a:lnTo>
                  <a:lnTo>
                    <a:pt x="1016" y="460"/>
                  </a:lnTo>
                  <a:lnTo>
                    <a:pt x="1020" y="487"/>
                  </a:lnTo>
                  <a:lnTo>
                    <a:pt x="1022" y="515"/>
                  </a:lnTo>
                  <a:lnTo>
                    <a:pt x="1022" y="542"/>
                  </a:lnTo>
                  <a:lnTo>
                    <a:pt x="1022" y="570"/>
                  </a:lnTo>
                  <a:lnTo>
                    <a:pt x="1020" y="597"/>
                  </a:lnTo>
                  <a:lnTo>
                    <a:pt x="1016" y="624"/>
                  </a:lnTo>
                  <a:lnTo>
                    <a:pt x="1012" y="652"/>
                  </a:lnTo>
                  <a:lnTo>
                    <a:pt x="1006" y="678"/>
                  </a:lnTo>
                  <a:lnTo>
                    <a:pt x="999" y="703"/>
                  </a:lnTo>
                  <a:lnTo>
                    <a:pt x="991" y="728"/>
                  </a:lnTo>
                  <a:lnTo>
                    <a:pt x="982" y="753"/>
                  </a:lnTo>
                  <a:lnTo>
                    <a:pt x="972" y="777"/>
                  </a:lnTo>
                  <a:lnTo>
                    <a:pt x="960" y="801"/>
                  </a:lnTo>
                  <a:lnTo>
                    <a:pt x="948" y="822"/>
                  </a:lnTo>
                  <a:lnTo>
                    <a:pt x="935" y="845"/>
                  </a:lnTo>
                  <a:lnTo>
                    <a:pt x="921" y="866"/>
                  </a:lnTo>
                  <a:lnTo>
                    <a:pt x="906" y="886"/>
                  </a:lnTo>
                  <a:lnTo>
                    <a:pt x="889" y="906"/>
                  </a:lnTo>
                  <a:lnTo>
                    <a:pt x="872" y="924"/>
                  </a:lnTo>
                  <a:lnTo>
                    <a:pt x="855" y="943"/>
                  </a:lnTo>
                  <a:lnTo>
                    <a:pt x="836" y="960"/>
                  </a:lnTo>
                  <a:lnTo>
                    <a:pt x="817" y="976"/>
                  </a:lnTo>
                  <a:lnTo>
                    <a:pt x="797" y="991"/>
                  </a:lnTo>
                  <a:lnTo>
                    <a:pt x="775" y="1005"/>
                  </a:lnTo>
                  <a:lnTo>
                    <a:pt x="755" y="1018"/>
                  </a:lnTo>
                  <a:lnTo>
                    <a:pt x="732" y="1030"/>
                  </a:lnTo>
                  <a:lnTo>
                    <a:pt x="710" y="1041"/>
                  </a:lnTo>
                  <a:lnTo>
                    <a:pt x="686" y="1051"/>
                  </a:lnTo>
                  <a:lnTo>
                    <a:pt x="662" y="1059"/>
                  </a:lnTo>
                  <a:lnTo>
                    <a:pt x="638" y="1067"/>
                  </a:lnTo>
                  <a:lnTo>
                    <a:pt x="613" y="1072"/>
                  </a:lnTo>
                  <a:lnTo>
                    <a:pt x="588" y="1078"/>
                  </a:lnTo>
                  <a:lnTo>
                    <a:pt x="563" y="1081"/>
                  </a:lnTo>
                  <a:lnTo>
                    <a:pt x="537" y="1083"/>
                  </a:lnTo>
                  <a:lnTo>
                    <a:pt x="511" y="1084"/>
                  </a:lnTo>
                  <a:lnTo>
                    <a:pt x="484" y="1083"/>
                  </a:lnTo>
                  <a:lnTo>
                    <a:pt x="459" y="1081"/>
                  </a:lnTo>
                  <a:lnTo>
                    <a:pt x="433" y="1078"/>
                  </a:lnTo>
                  <a:lnTo>
                    <a:pt x="408" y="1072"/>
                  </a:lnTo>
                  <a:lnTo>
                    <a:pt x="383" y="1067"/>
                  </a:lnTo>
                  <a:lnTo>
                    <a:pt x="359" y="1059"/>
                  </a:lnTo>
                  <a:lnTo>
                    <a:pt x="335" y="1051"/>
                  </a:lnTo>
                  <a:lnTo>
                    <a:pt x="313" y="1041"/>
                  </a:lnTo>
                  <a:lnTo>
                    <a:pt x="290" y="1030"/>
                  </a:lnTo>
                  <a:lnTo>
                    <a:pt x="268" y="1018"/>
                  </a:lnTo>
                  <a:lnTo>
                    <a:pt x="246" y="1005"/>
                  </a:lnTo>
                  <a:lnTo>
                    <a:pt x="226" y="991"/>
                  </a:lnTo>
                  <a:lnTo>
                    <a:pt x="205" y="976"/>
                  </a:lnTo>
                  <a:lnTo>
                    <a:pt x="185" y="960"/>
                  </a:lnTo>
                  <a:lnTo>
                    <a:pt x="167" y="943"/>
                  </a:lnTo>
                  <a:lnTo>
                    <a:pt x="150" y="924"/>
                  </a:lnTo>
                  <a:lnTo>
                    <a:pt x="132" y="906"/>
                  </a:lnTo>
                  <a:lnTo>
                    <a:pt x="117" y="886"/>
                  </a:lnTo>
                  <a:lnTo>
                    <a:pt x="102" y="866"/>
                  </a:lnTo>
                  <a:lnTo>
                    <a:pt x="87" y="845"/>
                  </a:lnTo>
                  <a:lnTo>
                    <a:pt x="74" y="822"/>
                  </a:lnTo>
                  <a:lnTo>
                    <a:pt x="62" y="801"/>
                  </a:lnTo>
                  <a:lnTo>
                    <a:pt x="50" y="777"/>
                  </a:lnTo>
                  <a:lnTo>
                    <a:pt x="40" y="753"/>
                  </a:lnTo>
                  <a:lnTo>
                    <a:pt x="30" y="728"/>
                  </a:lnTo>
                  <a:lnTo>
                    <a:pt x="23" y="703"/>
                  </a:lnTo>
                  <a:lnTo>
                    <a:pt x="16" y="678"/>
                  </a:lnTo>
                  <a:lnTo>
                    <a:pt x="9" y="652"/>
                  </a:lnTo>
                  <a:lnTo>
                    <a:pt x="5" y="624"/>
                  </a:lnTo>
                  <a:lnTo>
                    <a:pt x="2" y="597"/>
                  </a:lnTo>
                  <a:lnTo>
                    <a:pt x="0" y="570"/>
                  </a:lnTo>
                  <a:lnTo>
                    <a:pt x="0" y="542"/>
                  </a:lnTo>
                  <a:lnTo>
                    <a:pt x="0" y="515"/>
                  </a:lnTo>
                  <a:lnTo>
                    <a:pt x="2" y="487"/>
                  </a:lnTo>
                  <a:lnTo>
                    <a:pt x="5" y="460"/>
                  </a:lnTo>
                  <a:lnTo>
                    <a:pt x="9" y="433"/>
                  </a:lnTo>
                  <a:lnTo>
                    <a:pt x="16" y="407"/>
                  </a:lnTo>
                  <a:lnTo>
                    <a:pt x="23" y="382"/>
                  </a:lnTo>
                  <a:lnTo>
                    <a:pt x="30" y="356"/>
                  </a:lnTo>
                  <a:lnTo>
                    <a:pt x="40" y="332"/>
                  </a:lnTo>
                  <a:lnTo>
                    <a:pt x="50" y="308"/>
                  </a:lnTo>
                  <a:lnTo>
                    <a:pt x="62" y="284"/>
                  </a:lnTo>
                  <a:lnTo>
                    <a:pt x="74" y="261"/>
                  </a:lnTo>
                  <a:lnTo>
                    <a:pt x="87" y="239"/>
                  </a:lnTo>
                  <a:lnTo>
                    <a:pt x="102" y="219"/>
                  </a:lnTo>
                  <a:lnTo>
                    <a:pt x="117" y="198"/>
                  </a:lnTo>
                  <a:lnTo>
                    <a:pt x="132" y="179"/>
                  </a:lnTo>
                  <a:lnTo>
                    <a:pt x="150" y="159"/>
                  </a:lnTo>
                  <a:lnTo>
                    <a:pt x="167" y="142"/>
                  </a:lnTo>
                  <a:lnTo>
                    <a:pt x="185" y="124"/>
                  </a:lnTo>
                  <a:lnTo>
                    <a:pt x="205" y="108"/>
                  </a:lnTo>
                  <a:lnTo>
                    <a:pt x="226" y="93"/>
                  </a:lnTo>
                  <a:lnTo>
                    <a:pt x="246" y="80"/>
                  </a:lnTo>
                  <a:lnTo>
                    <a:pt x="268" y="65"/>
                  </a:lnTo>
                  <a:lnTo>
                    <a:pt x="290" y="53"/>
                  </a:lnTo>
                  <a:lnTo>
                    <a:pt x="313" y="43"/>
                  </a:lnTo>
                  <a:lnTo>
                    <a:pt x="335" y="34"/>
                  </a:lnTo>
                  <a:lnTo>
                    <a:pt x="359" y="25"/>
                  </a:lnTo>
                  <a:lnTo>
                    <a:pt x="383" y="18"/>
                  </a:lnTo>
                  <a:lnTo>
                    <a:pt x="408" y="11"/>
                  </a:lnTo>
                  <a:lnTo>
                    <a:pt x="433" y="7"/>
                  </a:lnTo>
                  <a:lnTo>
                    <a:pt x="459" y="3"/>
                  </a:lnTo>
                  <a:lnTo>
                    <a:pt x="484" y="1"/>
                  </a:lnTo>
                  <a:lnTo>
                    <a:pt x="511" y="0"/>
                  </a:lnTo>
                  <a:close/>
                </a:path>
              </a:pathLst>
            </a:custGeom>
            <a:solidFill>
              <a:srgbClr val="29166F">
                <a:alpha val="50195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400" kern="1200">
                  <a:solidFill>
                    <a:schemeClr val="tx1"/>
                  </a:solidFill>
                  <a:latin typeface="Times New Roman" pitchFamily="18" charset="0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1194260" y="320249"/>
            <a:ext cx="4824536" cy="464896"/>
          </a:xfrm>
          <a:prstGeom prst="rect">
            <a:avLst/>
          </a:prstGeom>
          <a:noFill/>
          <a:ln>
            <a:noFill/>
          </a:ln>
        </p:spPr>
        <p:txBody>
          <a:bodyPr wrap="square" lIns="94640" tIns="47320" rIns="94640" bIns="47320">
            <a:spAutoFit/>
          </a:bodyPr>
          <a:lstStyle/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ХАНТЫ-МАНСИЙСКИЙ АВТОНОМНЫЙ ОКРУГ-ЮГРА</a:t>
            </a:r>
          </a:p>
          <a:p>
            <a:pPr algn="ctr"/>
            <a:r>
              <a:rPr lang="ru-RU" sz="120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ДЕПАРТАМЕНТ ФИЗИЧЕСКОЙ КУЛЬТУРЫ И СПОРТА</a:t>
            </a:r>
            <a:endParaRPr lang="ru-RU" sz="1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5" name="Объект 1"/>
          <p:cNvSpPr txBox="1">
            <a:spLocks/>
          </p:cNvSpPr>
          <p:nvPr/>
        </p:nvSpPr>
        <p:spPr>
          <a:xfrm>
            <a:off x="417295" y="899553"/>
            <a:ext cx="8737098" cy="48182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4640" tIns="47320" rIns="94640" bIns="47320">
            <a:normAutofit/>
          </a:bodyPr>
          <a:lstStyle>
            <a:lvl1pPr marL="435346" indent="-39749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"/>
              <a:defRPr kumimoji="0" sz="3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7659" indent="-283921" algn="l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2"/>
              <a:buChar char=""/>
              <a:defRPr kumimoji="0" sz="2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41044" indent="-264993" algn="l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Arial"/>
              <a:buChar char="○"/>
              <a:defRPr kumimoji="0" sz="25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24966" indent="-246065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0000"/>
              <a:buFont typeface="Wingdings 2"/>
              <a:buChar char="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542639" indent="-189281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Arial"/>
              <a:buChar char="-"/>
              <a:defRPr kumimoji="0" sz="21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60311" indent="-189281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1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987448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900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214585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413330" indent="-189281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7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856" indent="0" algn="ctr">
              <a:buFont typeface="Wingdings 2"/>
              <a:buNone/>
            </a:pPr>
            <a:r>
              <a:rPr lang="ru-RU" sz="1600" b="1" dirty="0" smtClean="0">
                <a:solidFill>
                  <a:schemeClr val="bg1"/>
                </a:solidFill>
              </a:rPr>
              <a:t>РАЗВИТИЕ МАССОВОЙ ФИЗИЧЕСКОЙ КУЛЬТУРЫ И СПОРТА</a:t>
            </a:r>
          </a:p>
        </p:txBody>
      </p:sp>
      <p:sp>
        <p:nvSpPr>
          <p:cNvPr id="29" name="Объект 1"/>
          <p:cNvSpPr txBox="1">
            <a:spLocks/>
          </p:cNvSpPr>
          <p:nvPr/>
        </p:nvSpPr>
        <p:spPr>
          <a:xfrm>
            <a:off x="350536" y="1202784"/>
            <a:ext cx="8824744" cy="357190"/>
          </a:xfrm>
          <a:prstGeom prst="rect">
            <a:avLst/>
          </a:prstGeom>
        </p:spPr>
        <p:txBody>
          <a:bodyPr vert="horz" lIns="94640" tIns="47320" rIns="94640" bIns="47320" rtlCol="0">
            <a:noAutofit/>
          </a:bodyPr>
          <a:lstStyle>
            <a:lvl1pPr marL="0" indent="0" algn="l" defTabSz="914400" rtl="0" eaLnBrk="1" latinLnBrk="0" hangingPunct="1"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Font typeface="Arial" pitchFamily="34" charset="0"/>
              <a:buNone/>
              <a:defRPr sz="1800" b="0" i="0" kern="1200" cap="none" spc="30" baseline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-17145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2pPr>
            <a:lvl3pPr marL="344488" indent="-165100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3pPr>
            <a:lvl4pPr marL="517525" indent="-169863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4pPr>
            <a:lvl5pPr marL="688975" indent="-173038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5pPr>
            <a:lvl6pPr marL="868680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69848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43584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8176" indent="-173736" algn="l" defTabSz="914400" rtl="0" eaLnBrk="1" latinLnBrk="0" hangingPunct="1"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МАТЕРИАЛЬНО-ТЕХНИЧЕСКОЙ БАЗЫ МУНИЦИПАЛЬНЫХ УЧРЕЖДЕНИЙ СПОРТА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0114" y="6120729"/>
            <a:ext cx="40925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Плановый объем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финансирования -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1 122 762,5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тыс. руб.  </a:t>
            </a:r>
            <a:endParaRPr lang="ru-RU" sz="1200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Исполнение </a:t>
            </a:r>
            <a:r>
              <a:rPr lang="ru-RU" sz="1200" dirty="0" smtClean="0">
                <a:solidFill>
                  <a:schemeClr val="accent2">
                    <a:lumMod val="50000"/>
                  </a:schemeClr>
                </a:solidFill>
              </a:rPr>
              <a:t>– 97,8 </a:t>
            </a:r>
            <a:r>
              <a:rPr lang="ru-RU" sz="1200" dirty="0">
                <a:solidFill>
                  <a:schemeClr val="accent2">
                    <a:lumMod val="50000"/>
                  </a:schemeClr>
                </a:solidFill>
              </a:rPr>
              <a:t>% от плановых назначений</a:t>
            </a:r>
          </a:p>
        </p:txBody>
      </p:sp>
      <p:pic>
        <p:nvPicPr>
          <p:cNvPr id="2" name="Picture 2" descr="C:\Users\AbramovaOV\Desktop\фото лето\для спорткомитета\DSC_53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089" y="4786775"/>
            <a:ext cx="2303903" cy="1477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C:\Users\AbramovaOV\Desktop\фото лето\для спорткомитета\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00" y="5430289"/>
            <a:ext cx="2311577" cy="1482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C:\Users\AbramovaOV\Desktop\Доклад по программе за 2014 год\IMG_886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89" t="21989" r="7526"/>
          <a:stretch/>
        </p:blipFill>
        <p:spPr bwMode="auto">
          <a:xfrm>
            <a:off x="2160464" y="4116644"/>
            <a:ext cx="2444769" cy="14825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5" descr="C:\Users\AbramovaOV\Desktop\фото лето\для спорткомитета\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48" y="2903178"/>
            <a:ext cx="2304255" cy="14779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8" name="Прямоугольник 27"/>
          <p:cNvSpPr/>
          <p:nvPr/>
        </p:nvSpPr>
        <p:spPr>
          <a:xfrm>
            <a:off x="990029" y="2298638"/>
            <a:ext cx="83065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2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.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«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Реконструкция водно-спортивного комплекса «Бригантина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»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в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пгт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.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Излучинск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Нижневартовского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района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45652" y="1559974"/>
            <a:ext cx="58018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Введены в эксплуатацию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6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объекта спорта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:</a:t>
            </a:r>
          </a:p>
          <a:p>
            <a:endParaRPr lang="ru-RU" sz="1400" dirty="0" smtClean="0">
              <a:solidFill>
                <a:schemeClr val="accent2">
                  <a:lumMod val="50000"/>
                </a:schemeClr>
              </a:solidFill>
              <a:latin typeface="Palatino Linotype" pitchFamily="18" charset="0"/>
            </a:endParaRPr>
          </a:p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1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.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«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Крытый каток с искусственным льдом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»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в г. Советском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105403" y="3872957"/>
            <a:ext cx="6259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4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. 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«Спортивное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сооружение открытого типа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»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в городе Ханты-Мансийске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Palatino Linotype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92512" y="2918850"/>
            <a:ext cx="6768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3.«Трансформируемая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универсальная арена для катка с естественным льдом, площадками для игровых дисциплин, трибунами на 250 зрительских мест и отапливаемым административно-бытовым блоком в п. </a:t>
            </a:r>
            <a:r>
              <a:rPr lang="ru-RU" sz="1400" dirty="0" err="1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Горноправдинск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Ханты-Мансийского района»,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5040784" y="4309721"/>
            <a:ext cx="4320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5. «Крытый хоккейный корт» </a:t>
            </a:r>
            <a:r>
              <a:rPr lang="ru-RU" sz="1400" dirty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в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пгт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</a:t>
            </a:r>
            <a:r>
              <a:rPr lang="ru-RU" sz="1400" dirty="0" err="1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Игрим</a:t>
            </a:r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Palatino Linotype" pitchFamily="18" charset="0"/>
              </a:rPr>
              <a:t> Березовского района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148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40963</TotalTime>
  <Words>2465</Words>
  <Application>Microsoft Office PowerPoint</Application>
  <PresentationFormat>Произвольный</PresentationFormat>
  <Paragraphs>496</Paragraphs>
  <Slides>24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Волна</vt:lpstr>
      <vt:lpstr>Реализация государственной программы  Ханты-Мансийского автономного округа - Югры  «Развитие физической культуры и спорта в Ханты-Мансийском автономном округе - Югре на 2014-2020 годы» в 2015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СУБСИДИИ АВТОНОМНОМУ ОКРУГУ ИЗ ФЕДЕРАЛЬНОГО БЮДЖЕТА  НА РАЗВИТИЕ ФИЗИЧЕСКОЙ КУЛЬТУРЫ И СПОРТА В 2015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Коробейникова Любовь Викторовна</dc:creator>
  <cp:lastModifiedBy>Абрамова</cp:lastModifiedBy>
  <cp:revision>507</cp:revision>
  <cp:lastPrinted>2014-03-15T06:44:14Z</cp:lastPrinted>
  <dcterms:created xsi:type="dcterms:W3CDTF">2011-10-10T04:15:24Z</dcterms:created>
  <dcterms:modified xsi:type="dcterms:W3CDTF">2016-02-16T07:18:50Z</dcterms:modified>
</cp:coreProperties>
</file>